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notesMasterIdLst>
    <p:notesMasterId r:id="rId59"/>
  </p:notesMasterIdLst>
  <p:sldIdLst>
    <p:sldId id="259" r:id="rId3"/>
    <p:sldId id="260" r:id="rId4"/>
    <p:sldId id="261" r:id="rId5"/>
    <p:sldId id="262" r:id="rId6"/>
    <p:sldId id="263" r:id="rId7"/>
    <p:sldId id="269" r:id="rId8"/>
    <p:sldId id="270" r:id="rId9"/>
    <p:sldId id="264" r:id="rId10"/>
    <p:sldId id="265" r:id="rId11"/>
    <p:sldId id="266" r:id="rId12"/>
    <p:sldId id="267" r:id="rId13"/>
    <p:sldId id="268"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309" r:id="rId42"/>
    <p:sldId id="301" r:id="rId43"/>
    <p:sldId id="310" r:id="rId44"/>
    <p:sldId id="311" r:id="rId45"/>
    <p:sldId id="312" r:id="rId46"/>
    <p:sldId id="304" r:id="rId47"/>
    <p:sldId id="306" r:id="rId48"/>
    <p:sldId id="307" r:id="rId49"/>
    <p:sldId id="308" r:id="rId50"/>
    <p:sldId id="313" r:id="rId51"/>
    <p:sldId id="314" r:id="rId52"/>
    <p:sldId id="315" r:id="rId53"/>
    <p:sldId id="316" r:id="rId54"/>
    <p:sldId id="317" r:id="rId55"/>
    <p:sldId id="318" r:id="rId56"/>
    <p:sldId id="319" r:id="rId57"/>
    <p:sldId id="258" r:id="rId5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9067"/>
    <a:srgbClr val="0BA575"/>
    <a:srgbClr val="98B3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544" autoAdjust="0"/>
  </p:normalViewPr>
  <p:slideViewPr>
    <p:cSldViewPr snapToGrid="0">
      <p:cViewPr>
        <p:scale>
          <a:sx n="77" d="100"/>
          <a:sy n="77" d="100"/>
        </p:scale>
        <p:origin x="-95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23FA9DD-701F-4B4F-BB2B-654C0208EA6A}" type="slidenum">
              <a:rPr lang="en-US"/>
              <a:pPr>
                <a:defRPr/>
              </a:pPr>
              <a:t>‹#›</a:t>
            </a:fld>
            <a:endParaRPr lang="en-US"/>
          </a:p>
        </p:txBody>
      </p:sp>
    </p:spTree>
    <p:extLst>
      <p:ext uri="{BB962C8B-B14F-4D97-AF65-F5344CB8AC3E}">
        <p14:creationId xmlns:p14="http://schemas.microsoft.com/office/powerpoint/2010/main" val="25826023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Fundamentals of Geographic Data</a:t>
            </a:r>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FC4870E-71C2-4C71-9A28-62E2756CA471}" type="slidenum">
              <a:rPr lang="en-US" smtClean="0">
                <a:latin typeface="Arial" pitchFamily="34" charset="0"/>
              </a:rPr>
              <a:pPr/>
              <a:t>1</a:t>
            </a:fld>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bwMode="auto">
          <a:noFill/>
          <a:ln>
            <a:solidFill>
              <a:srgbClr val="000000"/>
            </a:solidFill>
            <a:miter lim="800000"/>
            <a:headEnd/>
            <a:tailEnd/>
          </a:ln>
        </p:spPr>
      </p:sp>
      <p:sp>
        <p:nvSpPr>
          <p:cNvPr id="258051"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smtClean="0"/>
              <a:t> Take a look at the system requirements for ArcGIS. It requires a</a:t>
            </a:r>
          </a:p>
          <a:p>
            <a:pPr lvl="1">
              <a:buFontTx/>
              <a:buChar char="•"/>
            </a:pPr>
            <a:r>
              <a:rPr lang="en-US" smtClean="0"/>
              <a:t> Pentium 4 processor;</a:t>
            </a:r>
          </a:p>
          <a:p>
            <a:pPr lvl="1">
              <a:buFontTx/>
              <a:buChar char="•"/>
            </a:pPr>
            <a:r>
              <a:rPr lang="en-US" smtClean="0"/>
              <a:t> 1 to 2 GB of RAM, depending on your installation;</a:t>
            </a:r>
          </a:p>
          <a:p>
            <a:pPr lvl="1">
              <a:buFontTx/>
              <a:buChar char="•"/>
            </a:pPr>
            <a:r>
              <a:rPr lang="en-US" smtClean="0"/>
              <a:t> 2.4 GB disk space;</a:t>
            </a:r>
          </a:p>
          <a:p>
            <a:pPr lvl="1">
              <a:buFontTx/>
              <a:buChar char="•"/>
            </a:pPr>
            <a:r>
              <a:rPr lang="en-US" smtClean="0"/>
              <a:t> 500 MB minimum swap space; and a</a:t>
            </a:r>
          </a:p>
          <a:p>
            <a:pPr lvl="1">
              <a:buFontTx/>
              <a:buChar char="•"/>
            </a:pPr>
            <a:r>
              <a:rPr lang="en-US" smtClean="0"/>
              <a:t> DVD-ROM drive for installation.</a:t>
            </a:r>
          </a:p>
          <a:p>
            <a:pPr>
              <a:buFontTx/>
              <a:buChar char="•"/>
            </a:pPr>
            <a:r>
              <a:rPr lang="en-US" smtClean="0"/>
              <a:t> These are pretty stout requirements.</a:t>
            </a:r>
          </a:p>
        </p:txBody>
      </p:sp>
      <p:sp>
        <p:nvSpPr>
          <p:cNvPr id="2580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118494-8E14-4AB5-8CD1-69CF83D31DBA}" type="slidenum">
              <a:rPr lang="en-US" smtClean="0">
                <a:latin typeface="Arial" pitchFamily="34" charset="0"/>
              </a:rPr>
              <a:pPr/>
              <a:t>11</a:t>
            </a:fld>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bwMode="auto">
          <a:noFill/>
          <a:ln>
            <a:solidFill>
              <a:srgbClr val="000000"/>
            </a:solidFill>
            <a:miter lim="800000"/>
            <a:headEnd/>
            <a:tailEnd/>
          </a:ln>
        </p:spPr>
      </p:sp>
      <p:sp>
        <p:nvSpPr>
          <p:cNvPr id="2590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All in all, the ArcGIS product offers so much functionality that its greatest strength can also be its greatest weakness, depending on your technical resources and time available to learn the software.</a:t>
            </a:r>
            <a:endParaRPr lang="en-US" b="1" smtClean="0"/>
          </a:p>
        </p:txBody>
      </p:sp>
      <p:sp>
        <p:nvSpPr>
          <p:cNvPr id="259076" name="Slide Number Placeholder 3"/>
          <p:cNvSpPr txBox="1">
            <a:spLocks noGrp="1"/>
          </p:cNvSpPr>
          <p:nvPr/>
        </p:nvSpPr>
        <p:spPr bwMode="auto">
          <a:xfrm>
            <a:off x="3884852" y="8685862"/>
            <a:ext cx="2971593" cy="456575"/>
          </a:xfrm>
          <a:prstGeom prst="rect">
            <a:avLst/>
          </a:prstGeom>
          <a:noFill/>
          <a:ln w="9525">
            <a:noFill/>
            <a:miter lim="800000"/>
            <a:headEnd/>
            <a:tailEnd/>
          </a:ln>
        </p:spPr>
        <p:txBody>
          <a:bodyPr lIns="91431" tIns="45716" rIns="91431" bIns="45716" anchor="b"/>
          <a:lstStyle/>
          <a:p>
            <a:pPr algn="r"/>
            <a:fld id="{100E84A1-09D8-4466-B9FA-7DF90E1CB14F}" type="slidenum">
              <a:rPr lang="en-US" sz="1200"/>
              <a:pPr algn="r"/>
              <a:t>12</a:t>
            </a:fld>
            <a:endParaRPr 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bwMode="auto">
          <a:noFill/>
          <a:ln>
            <a:solidFill>
              <a:srgbClr val="000000"/>
            </a:solidFill>
            <a:miter lim="800000"/>
            <a:headEnd/>
            <a:tailEnd/>
          </a:ln>
        </p:spPr>
      </p:sp>
      <p:sp>
        <p:nvSpPr>
          <p:cNvPr id="260099"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smtClean="0"/>
              <a:t> DevInfo, as probably everyone knows, is the U.N. tool created to facilitate reporting on progress toward achievement of the Millenium Development Goals, or MDGs. DevInfo isn’t really a GIS, since it offers limited GIS analytical tools, but it provides some good cartographic tools and is worthy of mention.</a:t>
            </a:r>
          </a:p>
          <a:p>
            <a:pPr>
              <a:buFontTx/>
              <a:buChar char="•"/>
            </a:pPr>
            <a:r>
              <a:rPr lang="en-US" smtClean="0"/>
              <a:t> If you look at the interface, you can see that it uses a very controlled, step-by-step process. First you select an indicator, then you select a geographic area, then you select the type of output you want, whether it be a table, map, or graph.</a:t>
            </a:r>
          </a:p>
        </p:txBody>
      </p:sp>
      <p:sp>
        <p:nvSpPr>
          <p:cNvPr id="260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143A96-C859-4942-90DD-5FD68A9293CC}" type="slidenum">
              <a:rPr lang="en-US" smtClean="0">
                <a:latin typeface="Arial" pitchFamily="34" charset="0"/>
              </a:rPr>
              <a:pPr/>
              <a:t>13</a:t>
            </a:fld>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bwMode="auto">
          <a:noFill/>
          <a:ln>
            <a:solidFill>
              <a:srgbClr val="000000"/>
            </a:solidFill>
            <a:miter lim="800000"/>
            <a:headEnd/>
            <a:tailEnd/>
          </a:ln>
        </p:spPr>
      </p:sp>
      <p:sp>
        <p:nvSpPr>
          <p:cNvPr id="261123"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smtClean="0"/>
              <a:t> Here’s a map created using DevInfo.</a:t>
            </a:r>
          </a:p>
          <a:p>
            <a:pPr>
              <a:buFontTx/>
              <a:buChar char="•"/>
            </a:pPr>
            <a:r>
              <a:rPr lang="en-US" smtClean="0"/>
              <a:t> The interface is nice, albeit tightly controlled and step-by-step, and gives you a fair amount of control over the cartographic design.</a:t>
            </a:r>
          </a:p>
        </p:txBody>
      </p:sp>
      <p:sp>
        <p:nvSpPr>
          <p:cNvPr id="261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9EF7BB-6C93-41C9-B41A-4770E7294EF0}" type="slidenum">
              <a:rPr lang="en-US" smtClean="0">
                <a:latin typeface="Arial" pitchFamily="34" charset="0"/>
              </a:rPr>
              <a:pPr/>
              <a:t>14</a:t>
            </a:fld>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bwMode="auto">
          <a:noFill/>
          <a:ln>
            <a:solidFill>
              <a:srgbClr val="000000"/>
            </a:solidFill>
            <a:miter lim="800000"/>
            <a:headEnd/>
            <a:tailEnd/>
          </a:ln>
        </p:spPr>
      </p:sp>
      <p:sp>
        <p:nvSpPr>
          <p:cNvPr id="262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pros: (read slide)</a:t>
            </a:r>
          </a:p>
        </p:txBody>
      </p:sp>
      <p:sp>
        <p:nvSpPr>
          <p:cNvPr id="262148" name="Slide Number Placeholder 3"/>
          <p:cNvSpPr txBox="1">
            <a:spLocks noGrp="1"/>
          </p:cNvSpPr>
          <p:nvPr/>
        </p:nvSpPr>
        <p:spPr bwMode="auto">
          <a:xfrm>
            <a:off x="3884852" y="8685862"/>
            <a:ext cx="2971593" cy="456575"/>
          </a:xfrm>
          <a:prstGeom prst="rect">
            <a:avLst/>
          </a:prstGeom>
          <a:noFill/>
          <a:ln w="9525">
            <a:noFill/>
            <a:miter lim="800000"/>
            <a:headEnd/>
            <a:tailEnd/>
          </a:ln>
        </p:spPr>
        <p:txBody>
          <a:bodyPr lIns="91431" tIns="45716" rIns="91431" bIns="45716" anchor="b"/>
          <a:lstStyle/>
          <a:p>
            <a:pPr algn="r"/>
            <a:fld id="{97881932-8328-4255-9183-F389FC8BE679}" type="slidenum">
              <a:rPr lang="en-US" sz="1200"/>
              <a:pPr algn="r"/>
              <a:t>15</a:t>
            </a:fld>
            <a:endParaRPr 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bwMode="auto">
          <a:noFill/>
          <a:ln>
            <a:solidFill>
              <a:srgbClr val="000000"/>
            </a:solidFill>
            <a:miter lim="800000"/>
            <a:headEnd/>
            <a:tailEnd/>
          </a:ln>
        </p:spPr>
      </p:sp>
      <p:sp>
        <p:nvSpPr>
          <p:cNvPr id="263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pros: (read slide)</a:t>
            </a:r>
          </a:p>
          <a:p>
            <a:pPr eaLnBrk="1" hangingPunct="1">
              <a:spcBef>
                <a:spcPct val="0"/>
              </a:spcBef>
            </a:pPr>
            <a:endParaRPr lang="en-US" dirty="0" smtClean="0"/>
          </a:p>
          <a:p>
            <a:pPr eaLnBrk="1" hangingPunct="1">
              <a:spcBef>
                <a:spcPct val="0"/>
              </a:spcBef>
            </a:pPr>
            <a:r>
              <a:rPr lang="en-US" dirty="0" smtClean="0"/>
              <a:t>“Learning curve for customization” – means that we’ve found it challenging to import your own data into Dev-Info. </a:t>
            </a:r>
          </a:p>
        </p:txBody>
      </p:sp>
      <p:sp>
        <p:nvSpPr>
          <p:cNvPr id="263172" name="Slide Number Placeholder 3"/>
          <p:cNvSpPr txBox="1">
            <a:spLocks noGrp="1"/>
          </p:cNvSpPr>
          <p:nvPr/>
        </p:nvSpPr>
        <p:spPr bwMode="auto">
          <a:xfrm>
            <a:off x="3884852" y="8685862"/>
            <a:ext cx="2971593" cy="456575"/>
          </a:xfrm>
          <a:prstGeom prst="rect">
            <a:avLst/>
          </a:prstGeom>
          <a:noFill/>
          <a:ln w="9525">
            <a:noFill/>
            <a:miter lim="800000"/>
            <a:headEnd/>
            <a:tailEnd/>
          </a:ln>
        </p:spPr>
        <p:txBody>
          <a:bodyPr lIns="91431" tIns="45716" rIns="91431" bIns="45716" anchor="b"/>
          <a:lstStyle/>
          <a:p>
            <a:pPr algn="r"/>
            <a:fld id="{F2FAFE9F-AB8C-4A5A-ABA2-950C48F778E1}" type="slidenum">
              <a:rPr lang="en-US" sz="1200"/>
              <a:pPr algn="r"/>
              <a:t>16</a:t>
            </a:fld>
            <a:endParaRPr 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bwMode="auto">
          <a:noFill/>
          <a:ln>
            <a:solidFill>
              <a:srgbClr val="000000"/>
            </a:solidFill>
            <a:miter lim="800000"/>
            <a:headEnd/>
            <a:tailEnd/>
          </a:ln>
        </p:spPr>
      </p:sp>
      <p:sp>
        <p:nvSpPr>
          <p:cNvPr id="264195"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dirty="0" smtClean="0"/>
              <a:t> DIVA-GIS is a free software package that was created primarily for analyzing and mapping biodiversity data, such as the distribution of species or other point-based patterns.</a:t>
            </a:r>
          </a:p>
          <a:p>
            <a:pPr>
              <a:buFontTx/>
              <a:buChar char="•"/>
            </a:pPr>
            <a:r>
              <a:rPr lang="en-US" dirty="0" smtClean="0"/>
              <a:t> It also reads and write several standard data formats, such as ESRI </a:t>
            </a:r>
            <a:r>
              <a:rPr lang="en-US" dirty="0" err="1" smtClean="0"/>
              <a:t>shapefiles</a:t>
            </a:r>
            <a:r>
              <a:rPr lang="en-US" dirty="0" smtClean="0"/>
              <a:t>, and contains some basic cartographic tools to allow you to create maps.</a:t>
            </a:r>
          </a:p>
        </p:txBody>
      </p:sp>
      <p:sp>
        <p:nvSpPr>
          <p:cNvPr id="2641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65E68A-455E-4A68-8521-2E0C307269FA}" type="slidenum">
              <a:rPr lang="en-US" smtClean="0">
                <a:latin typeface="Arial" pitchFamily="34" charset="0"/>
              </a:rPr>
              <a:pPr/>
              <a:t>17</a:t>
            </a:fld>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bwMode="auto">
          <a:noFill/>
          <a:ln>
            <a:solidFill>
              <a:srgbClr val="000000"/>
            </a:solidFill>
            <a:miter lim="800000"/>
            <a:headEnd/>
            <a:tailEnd/>
          </a:ln>
        </p:spPr>
      </p:sp>
      <p:sp>
        <p:nvSpPr>
          <p:cNvPr id="265219"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smtClean="0"/>
              <a:t> DIVA-GIS provides the ability to view and query data in tables, and to display the results as a map.</a:t>
            </a:r>
          </a:p>
        </p:txBody>
      </p:sp>
      <p:sp>
        <p:nvSpPr>
          <p:cNvPr id="2652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620AE9-23F1-494C-BA90-964BC84DE0C2}" type="slidenum">
              <a:rPr lang="en-US" smtClean="0">
                <a:latin typeface="Arial" pitchFamily="34" charset="0"/>
              </a:rPr>
              <a:pPr/>
              <a:t>18</a:t>
            </a:fld>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bwMode="auto">
          <a:noFill/>
          <a:ln>
            <a:solidFill>
              <a:srgbClr val="000000"/>
            </a:solidFill>
            <a:miter lim="800000"/>
            <a:headEnd/>
            <a:tailEnd/>
          </a:ln>
        </p:spPr>
      </p:sp>
      <p:sp>
        <p:nvSpPr>
          <p:cNvPr id="266243"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smtClean="0"/>
              <a:t> Here’s a sample map created using DIVA-GIS. You can see that you can create thematic/choropleth maps, and that you have some cartographic controls, such as a legend, north arrow, scale bar, and title.</a:t>
            </a:r>
          </a:p>
        </p:txBody>
      </p:sp>
      <p:sp>
        <p:nvSpPr>
          <p:cNvPr id="266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838538-B947-481D-A57C-6973F59F25C8}" type="slidenum">
              <a:rPr lang="en-US" smtClean="0">
                <a:latin typeface="Arial" pitchFamily="34" charset="0"/>
              </a:rPr>
              <a:pPr/>
              <a:t>19</a:t>
            </a:fld>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bwMode="auto">
          <a:noFill/>
          <a:ln>
            <a:solidFill>
              <a:srgbClr val="000000"/>
            </a:solidFill>
            <a:miter lim="800000"/>
            <a:headEnd/>
            <a:tailEnd/>
          </a:ln>
        </p:spPr>
      </p:sp>
      <p:sp>
        <p:nvSpPr>
          <p:cNvPr id="267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positives for DIVA-GIS are that</a:t>
            </a:r>
          </a:p>
          <a:p>
            <a:pPr eaLnBrk="1" hangingPunct="1">
              <a:spcBef>
                <a:spcPct val="0"/>
              </a:spcBef>
              <a:buFontTx/>
              <a:buChar char="•"/>
            </a:pPr>
            <a:r>
              <a:rPr lang="en-US" dirty="0" smtClean="0"/>
              <a:t> It’s free.</a:t>
            </a:r>
          </a:p>
          <a:p>
            <a:pPr eaLnBrk="1" hangingPunct="1">
              <a:spcBef>
                <a:spcPct val="0"/>
              </a:spcBef>
              <a:buFontTx/>
              <a:buChar char="•"/>
            </a:pPr>
            <a:r>
              <a:rPr lang="en-US" dirty="0" smtClean="0"/>
              <a:t> It can also import and export </a:t>
            </a:r>
            <a:r>
              <a:rPr lang="en-US" dirty="0" err="1" smtClean="0"/>
              <a:t>shapefiles</a:t>
            </a:r>
            <a:r>
              <a:rPr lang="en-US" dirty="0" smtClean="0"/>
              <a:t> and several standard image formats.</a:t>
            </a:r>
          </a:p>
          <a:p>
            <a:pPr eaLnBrk="1" hangingPunct="1">
              <a:spcBef>
                <a:spcPct val="0"/>
              </a:spcBef>
              <a:buFontTx/>
              <a:buChar char="•"/>
            </a:pPr>
            <a:r>
              <a:rPr lang="en-US" dirty="0" smtClean="0"/>
              <a:t> And it provides some basic mapping tools that are fairly easy to use once you figure out where they are.</a:t>
            </a:r>
          </a:p>
          <a:p>
            <a:pPr eaLnBrk="1" hangingPunct="1">
              <a:spcBef>
                <a:spcPct val="0"/>
              </a:spcBef>
              <a:buFontTx/>
              <a:buChar char="•"/>
            </a:pPr>
            <a:r>
              <a:rPr lang="en-US" dirty="0" smtClean="0"/>
              <a:t> DIVA-GIS would be a good option for an organization that didn’t want to invest a lot of time and money in acquiring a software package, and just needed some fundamental tools.</a:t>
            </a:r>
          </a:p>
        </p:txBody>
      </p:sp>
      <p:sp>
        <p:nvSpPr>
          <p:cNvPr id="267268" name="Slide Number Placeholder 3"/>
          <p:cNvSpPr txBox="1">
            <a:spLocks noGrp="1"/>
          </p:cNvSpPr>
          <p:nvPr/>
        </p:nvSpPr>
        <p:spPr bwMode="auto">
          <a:xfrm>
            <a:off x="3884852" y="8685862"/>
            <a:ext cx="2971593" cy="456575"/>
          </a:xfrm>
          <a:prstGeom prst="rect">
            <a:avLst/>
          </a:prstGeom>
          <a:noFill/>
          <a:ln w="9525">
            <a:noFill/>
            <a:miter lim="800000"/>
            <a:headEnd/>
            <a:tailEnd/>
          </a:ln>
        </p:spPr>
        <p:txBody>
          <a:bodyPr lIns="91431" tIns="45716" rIns="91431" bIns="45716" anchor="b"/>
          <a:lstStyle/>
          <a:p>
            <a:pPr algn="r"/>
            <a:fld id="{D81D9870-1BCD-4503-BB2A-63A6137F9525}" type="slidenum">
              <a:rPr lang="en-US" sz="1200"/>
              <a:pPr algn="r"/>
              <a:t>20</a:t>
            </a:fld>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beginning, let’s review some key concepts</a:t>
            </a:r>
            <a:r>
              <a:rPr lang="en-US" baseline="0" dirty="0" smtClean="0"/>
              <a:t> from lessons one and two. In lesson one we learned that there is a geography to everything that humans do and it is possible to use that geographic context to better understand what is happening where. Geographic context can also be useful for linking data. Linked data can show relationships that might not be apparent otherwise, such as the OVC and poverty example. </a:t>
            </a:r>
          </a:p>
          <a:p>
            <a:r>
              <a:rPr lang="en-US" baseline="0" dirty="0" smtClean="0"/>
              <a:t>In lesson 2 we discussed the ways that geographic data can be collected and represented. Additionally, we discussed the importance of storing geographic data in a database and using a standard data schema.</a:t>
            </a:r>
            <a:endParaRPr lang="en-US" dirty="0"/>
          </a:p>
        </p:txBody>
      </p:sp>
      <p:sp>
        <p:nvSpPr>
          <p:cNvPr id="4" name="Slide Number Placeholder 3"/>
          <p:cNvSpPr>
            <a:spLocks noGrp="1"/>
          </p:cNvSpPr>
          <p:nvPr>
            <p:ph type="sldNum" sz="quarter" idx="10"/>
          </p:nvPr>
        </p:nvSpPr>
        <p:spPr/>
        <p:txBody>
          <a:bodyPr/>
          <a:lstStyle/>
          <a:p>
            <a:pPr>
              <a:defRPr/>
            </a:pPr>
            <a:fld id="{223FA9DD-701F-4B4F-BB2B-654C0208EA6A}"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bwMode="auto">
          <a:noFill/>
          <a:ln>
            <a:solidFill>
              <a:srgbClr val="000000"/>
            </a:solidFill>
            <a:miter lim="800000"/>
            <a:headEnd/>
            <a:tailEnd/>
          </a:ln>
        </p:spPr>
      </p:sp>
      <p:sp>
        <p:nvSpPr>
          <p:cNvPr id="268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cons:</a:t>
            </a:r>
          </a:p>
          <a:p>
            <a:pPr eaLnBrk="1" hangingPunct="1">
              <a:spcBef>
                <a:spcPct val="0"/>
              </a:spcBef>
              <a:buFontTx/>
              <a:buChar char="•"/>
            </a:pPr>
            <a:r>
              <a:rPr lang="en-US" dirty="0" smtClean="0"/>
              <a:t> There’s a bit of a learning curve with all the different functionality, and all the menus and buttons to investigate before you find what you need.</a:t>
            </a:r>
          </a:p>
          <a:p>
            <a:pPr eaLnBrk="1" hangingPunct="1">
              <a:spcBef>
                <a:spcPct val="0"/>
              </a:spcBef>
              <a:buFontTx/>
              <a:buChar char="•"/>
            </a:pPr>
            <a:r>
              <a:rPr lang="en-US" dirty="0" smtClean="0"/>
              <a:t> Part of the problem is the focus of the software package, which is the study of biodiversity and not public health.</a:t>
            </a:r>
          </a:p>
          <a:p>
            <a:pPr eaLnBrk="1" hangingPunct="1">
              <a:spcBef>
                <a:spcPct val="0"/>
              </a:spcBef>
              <a:buFontTx/>
              <a:buChar char="•"/>
            </a:pPr>
            <a:r>
              <a:rPr lang="en-US" dirty="0" smtClean="0"/>
              <a:t> As a result, many of the analytical tools are oriented toward processing of raster images.</a:t>
            </a:r>
          </a:p>
        </p:txBody>
      </p:sp>
      <p:sp>
        <p:nvSpPr>
          <p:cNvPr id="268292" name="Slide Number Placeholder 3"/>
          <p:cNvSpPr txBox="1">
            <a:spLocks noGrp="1"/>
          </p:cNvSpPr>
          <p:nvPr/>
        </p:nvSpPr>
        <p:spPr bwMode="auto">
          <a:xfrm>
            <a:off x="3884852" y="8685862"/>
            <a:ext cx="2971593" cy="456575"/>
          </a:xfrm>
          <a:prstGeom prst="rect">
            <a:avLst/>
          </a:prstGeom>
          <a:noFill/>
          <a:ln w="9525">
            <a:noFill/>
            <a:miter lim="800000"/>
            <a:headEnd/>
            <a:tailEnd/>
          </a:ln>
        </p:spPr>
        <p:txBody>
          <a:bodyPr lIns="91431" tIns="45716" rIns="91431" bIns="45716" anchor="b"/>
          <a:lstStyle/>
          <a:p>
            <a:pPr algn="r"/>
            <a:fld id="{F4B6454F-D637-4921-9632-C82E8E91B64C}" type="slidenum">
              <a:rPr lang="en-US" sz="1200"/>
              <a:pPr algn="r"/>
              <a:t>21</a:t>
            </a:fld>
            <a:endParaRPr lang="en-US"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bwMode="auto">
          <a:noFill/>
          <a:ln>
            <a:solidFill>
              <a:srgbClr val="000000"/>
            </a:solidFill>
            <a:miter lim="800000"/>
            <a:headEnd/>
            <a:tailEnd/>
          </a:ln>
        </p:spPr>
      </p:sp>
      <p:sp>
        <p:nvSpPr>
          <p:cNvPr id="269315"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dirty="0" smtClean="0"/>
              <a:t> </a:t>
            </a:r>
            <a:r>
              <a:rPr lang="en-US" dirty="0" err="1" smtClean="0"/>
              <a:t>Epi</a:t>
            </a:r>
            <a:r>
              <a:rPr lang="en-US" dirty="0" smtClean="0"/>
              <a:t> Map is the mapping component of </a:t>
            </a:r>
            <a:r>
              <a:rPr lang="en-US" dirty="0" err="1" smtClean="0"/>
              <a:t>Epi</a:t>
            </a:r>
            <a:r>
              <a:rPr lang="en-US" dirty="0" smtClean="0"/>
              <a:t> Info, the software package created by the CDC in Atlanta.</a:t>
            </a:r>
          </a:p>
        </p:txBody>
      </p:sp>
      <p:sp>
        <p:nvSpPr>
          <p:cNvPr id="269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0B3976-FBA1-4F6D-8CCB-468959D5A593}" type="slidenum">
              <a:rPr lang="en-US" smtClean="0">
                <a:latin typeface="Arial" pitchFamily="34" charset="0"/>
              </a:rPr>
              <a:pPr/>
              <a:t>22</a:t>
            </a:fld>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bwMode="auto">
          <a:noFill/>
          <a:ln>
            <a:solidFill>
              <a:srgbClr val="000000"/>
            </a:solidFill>
            <a:miter lim="800000"/>
            <a:headEnd/>
            <a:tailEnd/>
          </a:ln>
        </p:spPr>
      </p:sp>
      <p:sp>
        <p:nvSpPr>
          <p:cNvPr id="270339"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dirty="0" smtClean="0"/>
              <a:t> </a:t>
            </a:r>
            <a:r>
              <a:rPr lang="en-US" dirty="0" err="1" smtClean="0"/>
              <a:t>Epi</a:t>
            </a:r>
            <a:r>
              <a:rPr lang="en-US" dirty="0" smtClean="0"/>
              <a:t> Info is perhaps</a:t>
            </a:r>
            <a:r>
              <a:rPr lang="en-US" baseline="0" dirty="0" smtClean="0"/>
              <a:t> best suited for data from surveys. </a:t>
            </a:r>
            <a:r>
              <a:rPr lang="en-US" dirty="0" smtClean="0"/>
              <a:t>It provides an integrated combination of data entry, analysis, mapping, and reporting functionality all in one place. </a:t>
            </a:r>
          </a:p>
        </p:txBody>
      </p:sp>
      <p:sp>
        <p:nvSpPr>
          <p:cNvPr id="270340" name="Slide Number Placeholder 3"/>
          <p:cNvSpPr txBox="1">
            <a:spLocks noGrp="1"/>
          </p:cNvSpPr>
          <p:nvPr/>
        </p:nvSpPr>
        <p:spPr bwMode="auto">
          <a:xfrm>
            <a:off x="3884852" y="8685862"/>
            <a:ext cx="2971593" cy="456575"/>
          </a:xfrm>
          <a:prstGeom prst="rect">
            <a:avLst/>
          </a:prstGeom>
          <a:noFill/>
          <a:ln w="9525">
            <a:noFill/>
            <a:miter lim="800000"/>
            <a:headEnd/>
            <a:tailEnd/>
          </a:ln>
        </p:spPr>
        <p:txBody>
          <a:bodyPr lIns="91431" tIns="45716" rIns="91431" bIns="45716" anchor="b"/>
          <a:lstStyle/>
          <a:p>
            <a:pPr algn="r"/>
            <a:fld id="{0123CA12-5089-469C-A175-9B2D154C4C2D}" type="slidenum">
              <a:rPr lang="en-US" sz="1200"/>
              <a:pPr algn="r"/>
              <a:t>23</a:t>
            </a:fld>
            <a:endParaRPr lang="en-US" sz="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bwMode="auto">
          <a:noFill/>
          <a:ln>
            <a:solidFill>
              <a:srgbClr val="000000"/>
            </a:solidFill>
            <a:miter lim="800000"/>
            <a:headEnd/>
            <a:tailEnd/>
          </a:ln>
        </p:spPr>
      </p:sp>
      <p:sp>
        <p:nvSpPr>
          <p:cNvPr id="271363"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smtClean="0"/>
              <a:t> Here’s an example of a map created in Epi Map. The data side of the software package is very strong, as it includes lots of statistical analysis tools and the ability to edit geographic features in shapefiles, but the cartographic display is very basic.</a:t>
            </a:r>
          </a:p>
          <a:p>
            <a:pPr>
              <a:buFontTx/>
              <a:buChar char="•"/>
            </a:pPr>
            <a:r>
              <a:rPr lang="en-US" smtClean="0"/>
              <a:t> For example, the title must appear in the center of the top of the page, and the legend, north arrow, and scale bar are grouped together as a single graphic for display.</a:t>
            </a:r>
          </a:p>
        </p:txBody>
      </p:sp>
      <p:sp>
        <p:nvSpPr>
          <p:cNvPr id="271364" name="Slide Number Placeholder 3"/>
          <p:cNvSpPr txBox="1">
            <a:spLocks noGrp="1"/>
          </p:cNvSpPr>
          <p:nvPr/>
        </p:nvSpPr>
        <p:spPr bwMode="auto">
          <a:xfrm>
            <a:off x="3884852" y="8685862"/>
            <a:ext cx="2971593" cy="456575"/>
          </a:xfrm>
          <a:prstGeom prst="rect">
            <a:avLst/>
          </a:prstGeom>
          <a:noFill/>
          <a:ln w="9525">
            <a:noFill/>
            <a:miter lim="800000"/>
            <a:headEnd/>
            <a:tailEnd/>
          </a:ln>
        </p:spPr>
        <p:txBody>
          <a:bodyPr lIns="91431" tIns="45716" rIns="91431" bIns="45716" anchor="b"/>
          <a:lstStyle/>
          <a:p>
            <a:pPr algn="r"/>
            <a:fld id="{270C9ADA-B1CA-4059-B027-B48307CDD054}" type="slidenum">
              <a:rPr lang="en-US" sz="1200"/>
              <a:pPr algn="r"/>
              <a:t>24</a:t>
            </a:fld>
            <a:endParaRPr lang="en-US"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noFill/>
          <a:ln>
            <a:solidFill>
              <a:srgbClr val="000000"/>
            </a:solidFill>
            <a:miter lim="800000"/>
            <a:headEnd/>
            <a:tailEnd/>
          </a:ln>
        </p:spPr>
      </p:sp>
      <p:sp>
        <p:nvSpPr>
          <p:cNvPr id="272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What are the pros of using Epi Info and Epi Map? (Just read the slide).</a:t>
            </a:r>
          </a:p>
        </p:txBody>
      </p:sp>
      <p:sp>
        <p:nvSpPr>
          <p:cNvPr id="272388" name="Slide Number Placeholder 3"/>
          <p:cNvSpPr txBox="1">
            <a:spLocks noGrp="1"/>
          </p:cNvSpPr>
          <p:nvPr/>
        </p:nvSpPr>
        <p:spPr bwMode="auto">
          <a:xfrm>
            <a:off x="3884852" y="8685862"/>
            <a:ext cx="2971593" cy="456575"/>
          </a:xfrm>
          <a:prstGeom prst="rect">
            <a:avLst/>
          </a:prstGeom>
          <a:noFill/>
          <a:ln w="9525">
            <a:noFill/>
            <a:miter lim="800000"/>
            <a:headEnd/>
            <a:tailEnd/>
          </a:ln>
        </p:spPr>
        <p:txBody>
          <a:bodyPr lIns="91431" tIns="45716" rIns="91431" bIns="45716" anchor="b"/>
          <a:lstStyle/>
          <a:p>
            <a:pPr algn="r"/>
            <a:fld id="{C8F9BFFD-5876-4AB7-882D-9947FA3CBC02}" type="slidenum">
              <a:rPr lang="en-US" sz="1200"/>
              <a:pPr algn="r"/>
              <a:t>25</a:t>
            </a:fld>
            <a:endParaRPr lang="en-US"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noFill/>
          <a:ln>
            <a:solidFill>
              <a:srgbClr val="000000"/>
            </a:solidFill>
            <a:miter lim="800000"/>
            <a:headEnd/>
            <a:tailEnd/>
          </a:ln>
        </p:spPr>
      </p:sp>
      <p:sp>
        <p:nvSpPr>
          <p:cNvPr id="273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And the cons?</a:t>
            </a:r>
          </a:p>
          <a:p>
            <a:pPr eaLnBrk="1" hangingPunct="1">
              <a:spcBef>
                <a:spcPct val="0"/>
              </a:spcBef>
              <a:buFontTx/>
              <a:buChar char="•"/>
            </a:pPr>
            <a:r>
              <a:rPr lang="en-US" dirty="0" smtClean="0"/>
              <a:t> </a:t>
            </a:r>
            <a:r>
              <a:rPr lang="en-US" dirty="0" err="1" smtClean="0"/>
              <a:t>Epi</a:t>
            </a:r>
            <a:r>
              <a:rPr lang="en-US" dirty="0" smtClean="0"/>
              <a:t> Map is not a true GIS. It can perform some basic GIS functions, and can do some basic data manipulation things, such as editing a </a:t>
            </a:r>
            <a:r>
              <a:rPr lang="en-US" dirty="0" err="1" smtClean="0"/>
              <a:t>shapefile</a:t>
            </a:r>
            <a:r>
              <a:rPr lang="en-US" dirty="0" smtClean="0"/>
              <a:t> directly or opening only part of a </a:t>
            </a:r>
            <a:r>
              <a:rPr lang="en-US" dirty="0" err="1" smtClean="0"/>
              <a:t>shapefile</a:t>
            </a:r>
            <a:r>
              <a:rPr lang="en-US" dirty="0" smtClean="0"/>
              <a:t>, but is really focused on creating maps.</a:t>
            </a:r>
          </a:p>
          <a:p>
            <a:pPr eaLnBrk="1" hangingPunct="1">
              <a:spcBef>
                <a:spcPct val="0"/>
              </a:spcBef>
              <a:buFontTx/>
              <a:buChar char="•"/>
            </a:pPr>
            <a:r>
              <a:rPr lang="en-US" dirty="0" smtClean="0"/>
              <a:t> In terms of the maps that can be created, as we saw a few slides ago in the sample map of Total Population for Burkina Faso, the cartographic tools are not that advanced. You can produce some basic maps, but if you wanted to be more creative with a map composition, you’d need to use a more complete package.</a:t>
            </a:r>
          </a:p>
          <a:p>
            <a:pPr eaLnBrk="1" hangingPunct="1">
              <a:spcBef>
                <a:spcPct val="0"/>
              </a:spcBef>
              <a:buFontTx/>
              <a:buChar char="•"/>
            </a:pPr>
            <a:r>
              <a:rPr lang="en-US" dirty="0" smtClean="0"/>
              <a:t> Lastly, it is not clear what the update schedule for the software</a:t>
            </a:r>
            <a:r>
              <a:rPr lang="en-US" baseline="0" dirty="0" smtClean="0"/>
              <a:t> may be. So it may not be a good long-term solution</a:t>
            </a:r>
            <a:endParaRPr lang="en-US" dirty="0" smtClean="0"/>
          </a:p>
          <a:p>
            <a:pPr eaLnBrk="1" hangingPunct="1">
              <a:spcBef>
                <a:spcPct val="0"/>
              </a:spcBef>
            </a:pPr>
            <a:endParaRPr lang="en-US" dirty="0" smtClean="0"/>
          </a:p>
        </p:txBody>
      </p:sp>
      <p:sp>
        <p:nvSpPr>
          <p:cNvPr id="273412" name="Slide Number Placeholder 3"/>
          <p:cNvSpPr txBox="1">
            <a:spLocks noGrp="1"/>
          </p:cNvSpPr>
          <p:nvPr/>
        </p:nvSpPr>
        <p:spPr bwMode="auto">
          <a:xfrm>
            <a:off x="3884852" y="8685862"/>
            <a:ext cx="2971593" cy="456575"/>
          </a:xfrm>
          <a:prstGeom prst="rect">
            <a:avLst/>
          </a:prstGeom>
          <a:noFill/>
          <a:ln w="9525">
            <a:noFill/>
            <a:miter lim="800000"/>
            <a:headEnd/>
            <a:tailEnd/>
          </a:ln>
        </p:spPr>
        <p:txBody>
          <a:bodyPr lIns="91431" tIns="45716" rIns="91431" bIns="45716" anchor="b"/>
          <a:lstStyle/>
          <a:p>
            <a:pPr algn="r"/>
            <a:fld id="{9C319EF3-989E-42D4-BA76-A4DAF93A1CBA}" type="slidenum">
              <a:rPr lang="en-US" sz="1200"/>
              <a:pPr algn="r"/>
              <a:t>26</a:t>
            </a:fld>
            <a:endParaRPr lang="en-US" sz="12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Lastly, I’ll mention QGIS. It is a free, open source mapping program. At MEASURE Evaluation,</a:t>
            </a:r>
            <a:r>
              <a:rPr lang="en-US" baseline="0" dirty="0" smtClean="0"/>
              <a:t> we’ve started using QGIS more frequently because it is easy to learn, has solid functionality, it’s free and there are resources available to help users learn how to use it.</a:t>
            </a:r>
            <a:endParaRPr lang="en-US" dirty="0"/>
          </a:p>
        </p:txBody>
      </p:sp>
      <p:sp>
        <p:nvSpPr>
          <p:cNvPr id="4" name="Slide Number Placeholder 3"/>
          <p:cNvSpPr>
            <a:spLocks noGrp="1"/>
          </p:cNvSpPr>
          <p:nvPr>
            <p:ph type="sldNum" sz="quarter" idx="10"/>
          </p:nvPr>
        </p:nvSpPr>
        <p:spPr/>
        <p:txBody>
          <a:bodyPr/>
          <a:lstStyle/>
          <a:p>
            <a:pPr>
              <a:defRPr/>
            </a:pPr>
            <a:fld id="{223FA9DD-701F-4B4F-BB2B-654C0208EA6A}" type="slidenum">
              <a:rPr lang="en-US" smtClean="0"/>
              <a:pPr>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advantages with QGIS are that it is free</a:t>
            </a:r>
            <a:r>
              <a:rPr lang="en-US" baseline="0" dirty="0" smtClean="0"/>
              <a:t> and easy to use. Additionally there are training materials available online that help users learn how to use the software. Lastly, for a free program it has a lot of nice features. It doesn’t do everything </a:t>
            </a:r>
            <a:r>
              <a:rPr lang="en-US" baseline="0" dirty="0" err="1" smtClean="0"/>
              <a:t>ArcGIS</a:t>
            </a:r>
            <a:r>
              <a:rPr lang="en-US" baseline="0" dirty="0" smtClean="0"/>
              <a:t> does, but for most people using it for public health and M&amp;E it has enough features.</a:t>
            </a:r>
            <a:endParaRPr lang="en-US" dirty="0"/>
          </a:p>
        </p:txBody>
      </p:sp>
      <p:sp>
        <p:nvSpPr>
          <p:cNvPr id="4" name="Slide Number Placeholder 3"/>
          <p:cNvSpPr>
            <a:spLocks noGrp="1"/>
          </p:cNvSpPr>
          <p:nvPr>
            <p:ph type="sldNum" sz="quarter" idx="10"/>
          </p:nvPr>
        </p:nvSpPr>
        <p:spPr/>
        <p:txBody>
          <a:bodyPr/>
          <a:lstStyle/>
          <a:p>
            <a:pPr>
              <a:defRPr/>
            </a:pPr>
            <a:fld id="{223FA9DD-701F-4B4F-BB2B-654C0208EA6A}" type="slidenum">
              <a:rPr lang="en-US" smtClean="0"/>
              <a:pPr>
                <a:defRPr/>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for cons, the</a:t>
            </a:r>
            <a:r>
              <a:rPr lang="en-US" baseline="0" dirty="0" smtClean="0"/>
              <a:t> most important one to mention would be that it is missing some advanced capabilities. However unless you are wanting to do very advanced GIS work, you may not miss them. If you’re doing advanced GIS work, you’ll probably want to invest in </a:t>
            </a:r>
            <a:r>
              <a:rPr lang="en-US" baseline="0" dirty="0" err="1" smtClean="0"/>
              <a:t>ArcGIS</a:t>
            </a:r>
            <a:r>
              <a:rPr lang="en-US" baseline="0" dirty="0" smtClean="0"/>
              <a:t> anyway.</a:t>
            </a:r>
            <a:endParaRPr lang="en-US" dirty="0"/>
          </a:p>
        </p:txBody>
      </p:sp>
      <p:sp>
        <p:nvSpPr>
          <p:cNvPr id="4" name="Slide Number Placeholder 3"/>
          <p:cNvSpPr>
            <a:spLocks noGrp="1"/>
          </p:cNvSpPr>
          <p:nvPr>
            <p:ph type="sldNum" sz="quarter" idx="10"/>
          </p:nvPr>
        </p:nvSpPr>
        <p:spPr/>
        <p:txBody>
          <a:bodyPr/>
          <a:lstStyle/>
          <a:p>
            <a:pPr>
              <a:defRPr/>
            </a:pPr>
            <a:fld id="{223FA9DD-701F-4B4F-BB2B-654C0208EA6A}" type="slidenum">
              <a:rPr lang="en-US" smtClean="0"/>
              <a:pPr>
                <a:defRPr/>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last two software packages I’ll mention aren’t technically GIS programs.</a:t>
            </a:r>
            <a:r>
              <a:rPr lang="en-US" baseline="0" dirty="0" smtClean="0"/>
              <a:t> They are geographic display tools. This means that unlike a true GIS, they don’t really provide many features in terms of managing data, they just simply display data geographically.</a:t>
            </a:r>
            <a:endParaRPr lang="en-US" dirty="0"/>
          </a:p>
        </p:txBody>
      </p:sp>
      <p:sp>
        <p:nvSpPr>
          <p:cNvPr id="4" name="Slide Number Placeholder 3"/>
          <p:cNvSpPr>
            <a:spLocks noGrp="1"/>
          </p:cNvSpPr>
          <p:nvPr>
            <p:ph type="sldNum" sz="quarter" idx="10"/>
          </p:nvPr>
        </p:nvSpPr>
        <p:spPr/>
        <p:txBody>
          <a:bodyPr/>
          <a:lstStyle/>
          <a:p>
            <a:pPr>
              <a:defRPr/>
            </a:pPr>
            <a:fld id="{223FA9DD-701F-4B4F-BB2B-654C0208EA6A}" type="slidenum">
              <a:rPr lang="en-US" smtClean="0"/>
              <a:pPr>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lesson we’ll discuss tools for</a:t>
            </a:r>
            <a:r>
              <a:rPr lang="en-US" baseline="0" dirty="0" smtClean="0"/>
              <a:t> geographic analysis. Unfortunately we won’t be able to provide you with training in the specific software, however we’ll present some resources that can help provide training. </a:t>
            </a:r>
            <a:endParaRPr lang="en-US" dirty="0"/>
          </a:p>
        </p:txBody>
      </p:sp>
      <p:sp>
        <p:nvSpPr>
          <p:cNvPr id="4" name="Slide Number Placeholder 3"/>
          <p:cNvSpPr>
            <a:spLocks noGrp="1"/>
          </p:cNvSpPr>
          <p:nvPr>
            <p:ph type="sldNum" sz="quarter" idx="10"/>
          </p:nvPr>
        </p:nvSpPr>
        <p:spPr/>
        <p:txBody>
          <a:bodyPr/>
          <a:lstStyle/>
          <a:p>
            <a:pPr>
              <a:defRPr/>
            </a:pPr>
            <a:fld id="{223FA9DD-701F-4B4F-BB2B-654C0208EA6A}" type="slidenum">
              <a:rPr lang="en-US" smtClean="0"/>
              <a:pPr>
                <a:defRPr/>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First I’ll discuss Google Earth. How many people here today have used Google Earth? How many have used it a lot? Just a few times or not at all?</a:t>
            </a:r>
          </a:p>
          <a:p>
            <a:pPr eaLnBrk="1" hangingPunct="1">
              <a:spcBef>
                <a:spcPct val="0"/>
              </a:spcBef>
            </a:pPr>
            <a:endParaRPr lang="en-US" dirty="0" smtClean="0"/>
          </a:p>
          <a:p>
            <a:pPr eaLnBrk="1" hangingPunct="1">
              <a:spcBef>
                <a:spcPct val="0"/>
              </a:spcBef>
            </a:pPr>
            <a:r>
              <a:rPr lang="en-US" dirty="0" smtClean="0"/>
              <a:t>Well, for those of you who are unfamiliar with the tool, it provides a feature-rich base map for visualizing geographic data. And one can zoom in to view much of those data at a very large scale.</a:t>
            </a:r>
          </a:p>
        </p:txBody>
      </p:sp>
      <p:sp>
        <p:nvSpPr>
          <p:cNvPr id="151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F849C7-A9E8-40E9-8C65-FF26D7A7C47F}" type="slidenum">
              <a:rPr lang="en-US" smtClean="0">
                <a:latin typeface="Arial" pitchFamily="34" charset="0"/>
              </a:rPr>
              <a:pPr/>
              <a:t>31</a:t>
            </a:fld>
            <a:endParaRPr 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Such as the area around Ouagadougou in Burkina Faso. For many rural areas, Google Earth provides imagery at a lower resolution, but for urban areas provides very high resolution imagery. In Ouagadougou, for example, one could zoom in to a smaller area, such as…</a:t>
            </a:r>
          </a:p>
        </p:txBody>
      </p:sp>
      <p:sp>
        <p:nvSpPr>
          <p:cNvPr id="152580" name="Slide Number Placeholder 3"/>
          <p:cNvSpPr txBox="1">
            <a:spLocks noGrp="1"/>
          </p:cNvSpPr>
          <p:nvPr/>
        </p:nvSpPr>
        <p:spPr bwMode="auto">
          <a:xfrm>
            <a:off x="3884852" y="8685862"/>
            <a:ext cx="2971593" cy="456575"/>
          </a:xfrm>
          <a:prstGeom prst="rect">
            <a:avLst/>
          </a:prstGeom>
          <a:noFill/>
          <a:ln w="9525">
            <a:noFill/>
            <a:miter lim="800000"/>
            <a:headEnd/>
            <a:tailEnd/>
          </a:ln>
        </p:spPr>
        <p:txBody>
          <a:bodyPr lIns="91431" tIns="45716" rIns="91431" bIns="45716" anchor="b"/>
          <a:lstStyle/>
          <a:p>
            <a:pPr algn="r"/>
            <a:fld id="{4C94BE5B-5177-41A1-BC70-33ABE6DEC0C6}" type="slidenum">
              <a:rPr lang="en-US" sz="1200"/>
              <a:pPr algn="r"/>
              <a:t>32</a:t>
            </a:fld>
            <a:endParaRPr lang="en-US" sz="12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area highlighted here using a red circle, and see…</a:t>
            </a:r>
          </a:p>
        </p:txBody>
      </p:sp>
      <p:sp>
        <p:nvSpPr>
          <p:cNvPr id="153604" name="Slide Number Placeholder 3"/>
          <p:cNvSpPr txBox="1">
            <a:spLocks noGrp="1"/>
          </p:cNvSpPr>
          <p:nvPr/>
        </p:nvSpPr>
        <p:spPr bwMode="auto">
          <a:xfrm>
            <a:off x="3884852" y="8685862"/>
            <a:ext cx="2971593" cy="456575"/>
          </a:xfrm>
          <a:prstGeom prst="rect">
            <a:avLst/>
          </a:prstGeom>
          <a:noFill/>
          <a:ln w="9525">
            <a:noFill/>
            <a:miter lim="800000"/>
            <a:headEnd/>
            <a:tailEnd/>
          </a:ln>
        </p:spPr>
        <p:txBody>
          <a:bodyPr lIns="91431" tIns="45716" rIns="91431" bIns="45716" anchor="b"/>
          <a:lstStyle/>
          <a:p>
            <a:pPr algn="r"/>
            <a:fld id="{F44DEE6A-33A8-4586-969E-DA18CEA01FDD}" type="slidenum">
              <a:rPr lang="en-US" sz="1200"/>
              <a:pPr algn="r"/>
              <a:t>33</a:t>
            </a:fld>
            <a:endParaRPr lang="en-US" sz="12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 amazing amount of detail. The imagery is of such a high resolution that someone could use it to count the number of structures in this neighborhood.</a:t>
            </a:r>
          </a:p>
        </p:txBody>
      </p:sp>
      <p:sp>
        <p:nvSpPr>
          <p:cNvPr id="154628" name="Slide Number Placeholder 3"/>
          <p:cNvSpPr txBox="1">
            <a:spLocks noGrp="1"/>
          </p:cNvSpPr>
          <p:nvPr/>
        </p:nvSpPr>
        <p:spPr bwMode="auto">
          <a:xfrm>
            <a:off x="3884852" y="8685862"/>
            <a:ext cx="2971593" cy="456575"/>
          </a:xfrm>
          <a:prstGeom prst="rect">
            <a:avLst/>
          </a:prstGeom>
          <a:noFill/>
          <a:ln w="9525">
            <a:noFill/>
            <a:miter lim="800000"/>
            <a:headEnd/>
            <a:tailEnd/>
          </a:ln>
        </p:spPr>
        <p:txBody>
          <a:bodyPr lIns="91431" tIns="45716" rIns="91431" bIns="45716" anchor="b"/>
          <a:lstStyle/>
          <a:p>
            <a:pPr algn="r"/>
            <a:fld id="{69A71BDD-E62F-46B7-9D70-01341452AE1C}" type="slidenum">
              <a:rPr lang="en-US" sz="1200"/>
              <a:pPr algn="r"/>
              <a:t>34</a:t>
            </a:fld>
            <a:endParaRPr lang="en-US" sz="12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And if we look in the lower left corner of the display, we’ll see the date of the imagery. In this case it’s very recent, with a capture date of 1 Oct 2009, which is only four and half months old.</a:t>
            </a:r>
          </a:p>
        </p:txBody>
      </p:sp>
      <p:sp>
        <p:nvSpPr>
          <p:cNvPr id="155652" name="Slide Number Placeholder 3"/>
          <p:cNvSpPr txBox="1">
            <a:spLocks noGrp="1"/>
          </p:cNvSpPr>
          <p:nvPr/>
        </p:nvSpPr>
        <p:spPr bwMode="auto">
          <a:xfrm>
            <a:off x="3884852" y="8685862"/>
            <a:ext cx="2971593" cy="456575"/>
          </a:xfrm>
          <a:prstGeom prst="rect">
            <a:avLst/>
          </a:prstGeom>
          <a:noFill/>
          <a:ln w="9525">
            <a:noFill/>
            <a:miter lim="800000"/>
            <a:headEnd/>
            <a:tailEnd/>
          </a:ln>
        </p:spPr>
        <p:txBody>
          <a:bodyPr lIns="91431" tIns="45716" rIns="91431" bIns="45716" anchor="b"/>
          <a:lstStyle/>
          <a:p>
            <a:pPr algn="r"/>
            <a:fld id="{332B3042-254A-4E28-9612-283C05F5807F}" type="slidenum">
              <a:rPr lang="en-US" sz="1200"/>
              <a:pPr algn="r"/>
              <a:t>35</a:t>
            </a:fld>
            <a:endParaRPr lang="en-US" sz="12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On the left we have the many layers of data provided by Google Earth to serve as base maps and other</a:t>
            </a:r>
            <a:r>
              <a:rPr lang="en-US" baseline="0" dirty="0" smtClean="0"/>
              <a:t> items such </a:t>
            </a:r>
            <a:r>
              <a:rPr lang="en-US" dirty="0" smtClean="0"/>
              <a:t>as photos and other information people around the world have uploaded to Google Earth.</a:t>
            </a:r>
          </a:p>
          <a:p>
            <a:pPr eaLnBrk="1" hangingPunct="1">
              <a:spcBef>
                <a:spcPct val="0"/>
              </a:spcBef>
              <a:buFontTx/>
              <a:buChar char="•"/>
            </a:pPr>
            <a:r>
              <a:rPr lang="en-US" dirty="0" smtClean="0"/>
              <a:t>And then there are </a:t>
            </a:r>
            <a:r>
              <a:rPr lang="en-US" b="1" dirty="0" smtClean="0"/>
              <a:t>routes</a:t>
            </a:r>
            <a:r>
              <a:rPr lang="en-US" dirty="0" smtClean="0"/>
              <a:t>, </a:t>
            </a:r>
            <a:r>
              <a:rPr lang="en-US" b="1" dirty="0" smtClean="0"/>
              <a:t>boundaries</a:t>
            </a:r>
            <a:r>
              <a:rPr lang="en-US" dirty="0" smtClean="0"/>
              <a:t>, </a:t>
            </a:r>
            <a:r>
              <a:rPr lang="en-US" b="1" dirty="0" smtClean="0"/>
              <a:t>traffic</a:t>
            </a:r>
            <a:r>
              <a:rPr lang="en-US" dirty="0" smtClean="0"/>
              <a:t>, etc.</a:t>
            </a:r>
          </a:p>
          <a:p>
            <a:pPr eaLnBrk="1" hangingPunct="1">
              <a:spcBef>
                <a:spcPct val="0"/>
              </a:spcBef>
              <a:buFontTx/>
              <a:buChar char="•"/>
            </a:pPr>
            <a:r>
              <a:rPr lang="en-US" dirty="0" smtClean="0"/>
              <a:t>The coverage of these Google Earth features varies depending on where you are in the world, but for urban areas in Africa the selection of high-resolution imagery and detailed roads information appears to be quite good.</a:t>
            </a:r>
            <a:endParaRPr lang="en-US" b="1" dirty="0" smtClean="0"/>
          </a:p>
        </p:txBody>
      </p:sp>
      <p:sp>
        <p:nvSpPr>
          <p:cNvPr id="156676" name="Slide Number Placeholder 3"/>
          <p:cNvSpPr txBox="1">
            <a:spLocks noGrp="1"/>
          </p:cNvSpPr>
          <p:nvPr/>
        </p:nvSpPr>
        <p:spPr bwMode="auto">
          <a:xfrm>
            <a:off x="3884852" y="8685862"/>
            <a:ext cx="2971593" cy="456575"/>
          </a:xfrm>
          <a:prstGeom prst="rect">
            <a:avLst/>
          </a:prstGeom>
          <a:noFill/>
          <a:ln w="9525">
            <a:noFill/>
            <a:miter lim="800000"/>
            <a:headEnd/>
            <a:tailEnd/>
          </a:ln>
        </p:spPr>
        <p:txBody>
          <a:bodyPr lIns="91431" tIns="45716" rIns="91431" bIns="45716" anchor="b"/>
          <a:lstStyle/>
          <a:p>
            <a:pPr algn="r"/>
            <a:fld id="{EB765896-6F7F-4086-9D0B-295790919899}" type="slidenum">
              <a:rPr lang="en-US" sz="1200"/>
              <a:pPr algn="r"/>
              <a:t>36</a:t>
            </a:fld>
            <a:endParaRPr lang="en-US" sz="12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For example, here is a section of Ouagadougou showing the detailed roads data that are available.</a:t>
            </a:r>
            <a:endParaRPr lang="en-US" b="1" smtClean="0"/>
          </a:p>
        </p:txBody>
      </p:sp>
      <p:sp>
        <p:nvSpPr>
          <p:cNvPr id="157700" name="Slide Number Placeholder 3"/>
          <p:cNvSpPr txBox="1">
            <a:spLocks noGrp="1"/>
          </p:cNvSpPr>
          <p:nvPr/>
        </p:nvSpPr>
        <p:spPr bwMode="auto">
          <a:xfrm>
            <a:off x="3884852" y="8685862"/>
            <a:ext cx="2971593" cy="456575"/>
          </a:xfrm>
          <a:prstGeom prst="rect">
            <a:avLst/>
          </a:prstGeom>
          <a:noFill/>
          <a:ln w="9525">
            <a:noFill/>
            <a:miter lim="800000"/>
            <a:headEnd/>
            <a:tailEnd/>
          </a:ln>
        </p:spPr>
        <p:txBody>
          <a:bodyPr lIns="91431" tIns="45716" rIns="91431" bIns="45716" anchor="b"/>
          <a:lstStyle/>
          <a:p>
            <a:pPr algn="r"/>
            <a:fld id="{FA6F1D26-56A4-4161-AD4D-F84F7DAB537D}" type="slidenum">
              <a:rPr lang="en-US" sz="1200"/>
              <a:pPr algn="r"/>
              <a:t>37</a:t>
            </a:fld>
            <a:endParaRPr lang="en-US" sz="120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And here’s a section of Delhi.</a:t>
            </a:r>
            <a:endParaRPr lang="en-US" b="1" dirty="0" smtClean="0"/>
          </a:p>
        </p:txBody>
      </p:sp>
      <p:sp>
        <p:nvSpPr>
          <p:cNvPr id="158724" name="Slide Number Placeholder 3"/>
          <p:cNvSpPr txBox="1">
            <a:spLocks noGrp="1"/>
          </p:cNvSpPr>
          <p:nvPr/>
        </p:nvSpPr>
        <p:spPr bwMode="auto">
          <a:xfrm>
            <a:off x="3884852" y="8685862"/>
            <a:ext cx="2971593" cy="456575"/>
          </a:xfrm>
          <a:prstGeom prst="rect">
            <a:avLst/>
          </a:prstGeom>
          <a:noFill/>
          <a:ln w="9525">
            <a:noFill/>
            <a:miter lim="800000"/>
            <a:headEnd/>
            <a:tailEnd/>
          </a:ln>
        </p:spPr>
        <p:txBody>
          <a:bodyPr lIns="91431" tIns="45716" rIns="91431" bIns="45716" anchor="b"/>
          <a:lstStyle/>
          <a:p>
            <a:pPr algn="r"/>
            <a:fld id="{97F84FB5-3DFB-444F-9A87-E81EE4FB293C}" type="slidenum">
              <a:rPr lang="en-US" sz="1200"/>
              <a:pPr algn="r"/>
              <a:t>38</a:t>
            </a:fld>
            <a:endParaRPr lang="en-US" sz="12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You can see how detailed it</a:t>
            </a:r>
            <a:r>
              <a:rPr lang="en-US" baseline="0" dirty="0" smtClean="0"/>
              <a:t> can be. This is the area around the Indian Institute of Public Health</a:t>
            </a:r>
            <a:endParaRPr lang="en-US" b="1" dirty="0" smtClean="0"/>
          </a:p>
        </p:txBody>
      </p:sp>
      <p:sp>
        <p:nvSpPr>
          <p:cNvPr id="159748" name="Slide Number Placeholder 3"/>
          <p:cNvSpPr txBox="1">
            <a:spLocks noGrp="1"/>
          </p:cNvSpPr>
          <p:nvPr/>
        </p:nvSpPr>
        <p:spPr bwMode="auto">
          <a:xfrm>
            <a:off x="3884852" y="8685862"/>
            <a:ext cx="2971593" cy="456575"/>
          </a:xfrm>
          <a:prstGeom prst="rect">
            <a:avLst/>
          </a:prstGeom>
          <a:noFill/>
          <a:ln w="9525">
            <a:noFill/>
            <a:miter lim="800000"/>
            <a:headEnd/>
            <a:tailEnd/>
          </a:ln>
        </p:spPr>
        <p:txBody>
          <a:bodyPr lIns="91431" tIns="45716" rIns="91431" bIns="45716" anchor="b"/>
          <a:lstStyle/>
          <a:p>
            <a:pPr algn="r"/>
            <a:fld id="{5E473A15-78EB-463A-B7C2-065BEFE21780}" type="slidenum">
              <a:rPr lang="en-US" sz="1200"/>
              <a:pPr algn="r"/>
              <a:t>39</a:t>
            </a:fld>
            <a:endParaRPr lang="en-US" sz="1200"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I mentioned, not every area is available in high resolution. Here is an area where it switches from high resolution to low resolution. It is a little hard to see on this image, but on the low resolution side, if you zoomed in {CLICK TO HAVE BLURRY INSET ZOOM IN} it would be very blurry.</a:t>
            </a:r>
            <a:endParaRPr lang="en-US" dirty="0"/>
          </a:p>
        </p:txBody>
      </p:sp>
      <p:sp>
        <p:nvSpPr>
          <p:cNvPr id="4" name="Slide Number Placeholder 3"/>
          <p:cNvSpPr>
            <a:spLocks noGrp="1"/>
          </p:cNvSpPr>
          <p:nvPr>
            <p:ph type="sldNum" sz="quarter" idx="10"/>
          </p:nvPr>
        </p:nvSpPr>
        <p:spPr/>
        <p:txBody>
          <a:bodyPr/>
          <a:lstStyle/>
          <a:p>
            <a:pPr>
              <a:defRPr/>
            </a:pPr>
            <a:fld id="{223FA9DD-701F-4B4F-BB2B-654C0208EA6A}" type="slidenum">
              <a:rPr lang="en-US" smtClean="0"/>
              <a:pPr>
                <a:defRPr/>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first talk about the software that’s available to support geographic analysis,</a:t>
            </a:r>
            <a:r>
              <a:rPr lang="en-US" baseline="0" dirty="0" smtClean="0"/>
              <a:t> GIS. As mentioned previously, GIS stands for geographic information system</a:t>
            </a:r>
            <a:endParaRPr lang="en-US" dirty="0"/>
          </a:p>
        </p:txBody>
      </p:sp>
      <p:sp>
        <p:nvSpPr>
          <p:cNvPr id="4" name="Slide Number Placeholder 3"/>
          <p:cNvSpPr>
            <a:spLocks noGrp="1"/>
          </p:cNvSpPr>
          <p:nvPr>
            <p:ph type="sldNum" sz="quarter" idx="10"/>
          </p:nvPr>
        </p:nvSpPr>
        <p:spPr/>
        <p:txBody>
          <a:bodyPr/>
          <a:lstStyle/>
          <a:p>
            <a:pPr>
              <a:defRPr/>
            </a:pPr>
            <a:fld id="{223FA9DD-701F-4B4F-BB2B-654C0208EA6A}" type="slidenum">
              <a:rPr lang="en-US" smtClean="0"/>
              <a:pPr>
                <a:defRPr/>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Google Earth is available for free from Google</a:t>
            </a:r>
          </a:p>
          <a:p>
            <a:pPr eaLnBrk="1" hangingPunct="1">
              <a:spcBef>
                <a:spcPct val="0"/>
              </a:spcBef>
            </a:pPr>
            <a:endParaRPr lang="en-US" dirty="0" smtClean="0"/>
          </a:p>
        </p:txBody>
      </p:sp>
      <p:sp>
        <p:nvSpPr>
          <p:cNvPr id="163844" name="Slide Number Placeholder 3"/>
          <p:cNvSpPr txBox="1">
            <a:spLocks noGrp="1"/>
          </p:cNvSpPr>
          <p:nvPr/>
        </p:nvSpPr>
        <p:spPr bwMode="auto">
          <a:xfrm>
            <a:off x="3884852" y="8685862"/>
            <a:ext cx="2971593" cy="456575"/>
          </a:xfrm>
          <a:prstGeom prst="rect">
            <a:avLst/>
          </a:prstGeom>
          <a:noFill/>
          <a:ln w="9525">
            <a:noFill/>
            <a:miter lim="800000"/>
            <a:headEnd/>
            <a:tailEnd/>
          </a:ln>
        </p:spPr>
        <p:txBody>
          <a:bodyPr lIns="91431" tIns="45716" rIns="91431" bIns="45716" anchor="b"/>
          <a:lstStyle/>
          <a:p>
            <a:pPr algn="r"/>
            <a:fld id="{42857FB2-0257-408E-A63C-968C30C2C4AE}" type="slidenum">
              <a:rPr lang="en-US" sz="1200"/>
              <a:pPr algn="r"/>
              <a:t>41</a:t>
            </a:fld>
            <a:endParaRPr lang="en-US" sz="1200"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M&amp;E, Google</a:t>
            </a:r>
            <a:r>
              <a:rPr lang="en-US" baseline="0" dirty="0" smtClean="0"/>
              <a:t> Earth is best suited for point data. For example here is a map in Google Earth showing the location of health facilities in Haiti.</a:t>
            </a:r>
            <a:endParaRPr lang="en-US" dirty="0"/>
          </a:p>
        </p:txBody>
      </p:sp>
      <p:sp>
        <p:nvSpPr>
          <p:cNvPr id="4" name="Slide Number Placeholder 3"/>
          <p:cNvSpPr>
            <a:spLocks noGrp="1"/>
          </p:cNvSpPr>
          <p:nvPr>
            <p:ph type="sldNum" sz="quarter" idx="10"/>
          </p:nvPr>
        </p:nvSpPr>
        <p:spPr/>
        <p:txBody>
          <a:bodyPr/>
          <a:lstStyle/>
          <a:p>
            <a:pPr>
              <a:defRPr/>
            </a:pPr>
            <a:fld id="{223FA9DD-701F-4B4F-BB2B-654C0208EA6A}" type="slidenum">
              <a:rPr lang="en-US" smtClean="0"/>
              <a:pPr>
                <a:defRPr/>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we zoom in you can see that it does a good job precisely identifying the location.</a:t>
            </a:r>
            <a:endParaRPr lang="en-US" dirty="0"/>
          </a:p>
        </p:txBody>
      </p:sp>
      <p:sp>
        <p:nvSpPr>
          <p:cNvPr id="4" name="Slide Number Placeholder 3"/>
          <p:cNvSpPr>
            <a:spLocks noGrp="1"/>
          </p:cNvSpPr>
          <p:nvPr>
            <p:ph type="sldNum" sz="quarter" idx="10"/>
          </p:nvPr>
        </p:nvSpPr>
        <p:spPr/>
        <p:txBody>
          <a:bodyPr/>
          <a:lstStyle/>
          <a:p>
            <a:pPr>
              <a:defRPr/>
            </a:pPr>
            <a:fld id="{223FA9DD-701F-4B4F-BB2B-654C0208EA6A}" type="slidenum">
              <a:rPr lang="en-US" smtClean="0"/>
              <a:pPr>
                <a:defRPr/>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much harder to do this type of mapping in Google Earth,</a:t>
            </a:r>
            <a:r>
              <a:rPr lang="en-US" baseline="0" dirty="0" smtClean="0"/>
              <a:t> polygon mapping. It requires special programming to draw the boundaries.</a:t>
            </a:r>
            <a:endParaRPr lang="en-US" dirty="0"/>
          </a:p>
        </p:txBody>
      </p:sp>
      <p:sp>
        <p:nvSpPr>
          <p:cNvPr id="4" name="Slide Number Placeholder 3"/>
          <p:cNvSpPr>
            <a:spLocks noGrp="1"/>
          </p:cNvSpPr>
          <p:nvPr>
            <p:ph type="sldNum" sz="quarter" idx="10"/>
          </p:nvPr>
        </p:nvSpPr>
        <p:spPr/>
        <p:txBody>
          <a:bodyPr/>
          <a:lstStyle/>
          <a:p>
            <a:pPr>
              <a:defRPr/>
            </a:pPr>
            <a:fld id="{223FA9DD-701F-4B4F-BB2B-654C0208EA6A}" type="slidenum">
              <a:rPr lang="en-US" smtClean="0"/>
              <a:pPr>
                <a:defRPr/>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dirty="0" smtClean="0"/>
              <a:t>What are the pros and cons of the Google Earth tool?</a:t>
            </a:r>
          </a:p>
          <a:p>
            <a:pPr eaLnBrk="1" hangingPunct="1">
              <a:spcBef>
                <a:spcPct val="0"/>
              </a:spcBef>
              <a:buFontTx/>
              <a:buChar char="•"/>
            </a:pPr>
            <a:r>
              <a:rPr lang="en-US" dirty="0" smtClean="0"/>
              <a:t>On the plus side, the biggest thing is that Google Earth is </a:t>
            </a:r>
            <a:r>
              <a:rPr lang="en-US" b="1" dirty="0" smtClean="0"/>
              <a:t>free</a:t>
            </a:r>
            <a:r>
              <a:rPr lang="en-US" dirty="0" smtClean="0"/>
              <a:t>. All you have to do is download the client software to your computer. Google Earth also has </a:t>
            </a:r>
            <a:r>
              <a:rPr lang="en-US" b="1" dirty="0" smtClean="0"/>
              <a:t>excellent base maps</a:t>
            </a:r>
            <a:r>
              <a:rPr lang="en-US" dirty="0" smtClean="0"/>
              <a:t>, which include high-resolution imagery and detailed roads data for many urban areas in Africa. And there is lower resolution imagery for the rest of the continent. The imagery, roads, and other features make Google Earth an </a:t>
            </a:r>
            <a:r>
              <a:rPr lang="en-US" b="1" dirty="0" smtClean="0"/>
              <a:t>excellent display tool</a:t>
            </a:r>
            <a:r>
              <a:rPr lang="en-US" dirty="0" smtClean="0"/>
              <a:t> for data that are </a:t>
            </a:r>
            <a:r>
              <a:rPr lang="en-US" b="1" dirty="0" smtClean="0"/>
              <a:t>not confidential</a:t>
            </a:r>
            <a:r>
              <a:rPr lang="en-US" dirty="0" smtClean="0"/>
              <a:t> in nature.</a:t>
            </a:r>
          </a:p>
          <a:p>
            <a:pPr eaLnBrk="1" hangingPunct="1">
              <a:spcBef>
                <a:spcPct val="0"/>
              </a:spcBef>
              <a:buFontTx/>
              <a:buChar char="•"/>
            </a:pPr>
            <a:r>
              <a:rPr lang="en-US" dirty="0" smtClean="0"/>
              <a:t>Last but not least, maps you create in Google Earth can be saved as images or KML files, and can be e-mailed or posted to a Web site in accordance with the Google Terms of Use.</a:t>
            </a:r>
          </a:p>
          <a:p>
            <a:pPr eaLnBrk="1" hangingPunct="1">
              <a:spcBef>
                <a:spcPct val="0"/>
              </a:spcBef>
              <a:buFontTx/>
              <a:buChar char="•"/>
            </a:pPr>
            <a:endParaRPr lang="en-US" dirty="0" smtClean="0"/>
          </a:p>
        </p:txBody>
      </p:sp>
      <p:sp>
        <p:nvSpPr>
          <p:cNvPr id="166916" name="Slide Number Placeholder 3"/>
          <p:cNvSpPr txBox="1">
            <a:spLocks noGrp="1"/>
          </p:cNvSpPr>
          <p:nvPr/>
        </p:nvSpPr>
        <p:spPr bwMode="auto">
          <a:xfrm>
            <a:off x="3884852" y="8685862"/>
            <a:ext cx="2971593" cy="456575"/>
          </a:xfrm>
          <a:prstGeom prst="rect">
            <a:avLst/>
          </a:prstGeom>
          <a:noFill/>
          <a:ln w="9525">
            <a:noFill/>
            <a:miter lim="800000"/>
            <a:headEnd/>
            <a:tailEnd/>
          </a:ln>
        </p:spPr>
        <p:txBody>
          <a:bodyPr lIns="91431" tIns="45716" rIns="91431" bIns="45716" anchor="b"/>
          <a:lstStyle/>
          <a:p>
            <a:pPr algn="r"/>
            <a:fld id="{7689CA1D-E3C6-4D66-A1D0-04D01503EF36}" type="slidenum">
              <a:rPr lang="en-US" sz="1200"/>
              <a:pPr algn="r"/>
              <a:t>45</a:t>
            </a:fld>
            <a:endParaRPr lang="en-US" sz="1200"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smtClean="0"/>
              <a:t>What are the cons?</a:t>
            </a:r>
          </a:p>
          <a:p>
            <a:pPr eaLnBrk="1" hangingPunct="1">
              <a:spcBef>
                <a:spcPct val="0"/>
              </a:spcBef>
              <a:buFontTx/>
              <a:buChar char="•"/>
            </a:pPr>
            <a:r>
              <a:rPr lang="en-US" smtClean="0"/>
              <a:t>First there are the system requirements.</a:t>
            </a:r>
          </a:p>
        </p:txBody>
      </p:sp>
      <p:sp>
        <p:nvSpPr>
          <p:cNvPr id="168964" name="Slide Number Placeholder 3"/>
          <p:cNvSpPr txBox="1">
            <a:spLocks noGrp="1"/>
          </p:cNvSpPr>
          <p:nvPr/>
        </p:nvSpPr>
        <p:spPr bwMode="auto">
          <a:xfrm>
            <a:off x="3884852" y="8685862"/>
            <a:ext cx="2971593" cy="456575"/>
          </a:xfrm>
          <a:prstGeom prst="rect">
            <a:avLst/>
          </a:prstGeom>
          <a:noFill/>
          <a:ln w="9525">
            <a:noFill/>
            <a:miter lim="800000"/>
            <a:headEnd/>
            <a:tailEnd/>
          </a:ln>
        </p:spPr>
        <p:txBody>
          <a:bodyPr lIns="91431" tIns="45716" rIns="91431" bIns="45716" anchor="b"/>
          <a:lstStyle/>
          <a:p>
            <a:pPr algn="r"/>
            <a:fld id="{C70AA2F8-8CBB-4FE6-B517-35C3F4818FE4}" type="slidenum">
              <a:rPr lang="en-US" sz="1200"/>
              <a:pPr algn="r"/>
              <a:t>46</a:t>
            </a:fld>
            <a:endParaRPr lang="en-US" sz="1200"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As you can see on this slide, even the minimum system requirements are pretty demanding: Pentium 3 processor, 400 MB disk space, ISDN network/Internet connection speed, 3D graphics card, and a fairly high resolution monitor. And the recommended system configuration calls for doubling some of these requirements, such as going from 256 MB system memory to 512 MB, and requiring a 3D graphics card with 32 MB of VRAM as opposed to only 16. The recommended disk space available for caching content is 2 GB. And the recommended network/Internet connection speed jumps up to 768 Kilobits/sec, which is six times the minimum speed identified.</a:t>
            </a:r>
          </a:p>
        </p:txBody>
      </p:sp>
      <p:sp>
        <p:nvSpPr>
          <p:cNvPr id="169988" name="Slide Number Placeholder 3"/>
          <p:cNvSpPr txBox="1">
            <a:spLocks noGrp="1"/>
          </p:cNvSpPr>
          <p:nvPr/>
        </p:nvSpPr>
        <p:spPr bwMode="auto">
          <a:xfrm>
            <a:off x="3884852" y="8685862"/>
            <a:ext cx="2971593" cy="456575"/>
          </a:xfrm>
          <a:prstGeom prst="rect">
            <a:avLst/>
          </a:prstGeom>
          <a:noFill/>
          <a:ln w="9525">
            <a:noFill/>
            <a:miter lim="800000"/>
            <a:headEnd/>
            <a:tailEnd/>
          </a:ln>
        </p:spPr>
        <p:txBody>
          <a:bodyPr lIns="91431" tIns="45716" rIns="91431" bIns="45716" anchor="b"/>
          <a:lstStyle/>
          <a:p>
            <a:pPr algn="r"/>
            <a:fld id="{36F920A6-1513-4BB1-9962-68615BF5EC1D}" type="slidenum">
              <a:rPr lang="en-US" sz="1200"/>
              <a:pPr algn="r"/>
              <a:t>47</a:t>
            </a:fld>
            <a:endParaRPr lang="en-US" sz="1200"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p:txBody>
          <a:bodyPr wrap="square" numCol="1" anchor="t" anchorCtr="0" compatLnSpc="1">
            <a:prstTxWarp prst="textNoShape">
              <a:avLst/>
            </a:prstTxWarp>
            <a:normAutofit fontScale="92500" lnSpcReduction="20000"/>
          </a:bodyPr>
          <a:lstStyle/>
          <a:p>
            <a:pPr eaLnBrk="1" hangingPunct="1">
              <a:spcBef>
                <a:spcPct val="0"/>
              </a:spcBef>
              <a:buFontTx/>
              <a:buChar char="•"/>
              <a:defRPr/>
            </a:pPr>
            <a:r>
              <a:rPr lang="en-US" dirty="0" smtClean="0"/>
              <a:t>System requirements are the big hurdle. Once you get past that, you’ll see that Google Earth offers national boundaries, but except for a few instances doesn’t provide administrative division boundaries below that level. This can present an obstacle to using Google Earth to map your M&amp;E data in relation to regions, provinces, districts, etc.</a:t>
            </a:r>
          </a:p>
          <a:p>
            <a:pPr eaLnBrk="1" hangingPunct="1">
              <a:spcBef>
                <a:spcPct val="0"/>
              </a:spcBef>
              <a:buFontTx/>
              <a:buChar char="•"/>
              <a:defRPr/>
            </a:pPr>
            <a:r>
              <a:rPr lang="en-US" dirty="0" smtClean="0"/>
              <a:t>A related issue is that Google Earth displays point locations very well, but does not do as well with polygons without custom programming or moving up to Google Earth Pro. What do I mean by that? Well, since Google Earth doesn’t provide boundaries below the national level, if you want to create thematic maps below that level you have to supply the boundaries yourself. If you have the boundaries you can convert them to KML using third-party tools, but then it’s difficult to associate your M&amp;E data with the KML boundaries. </a:t>
            </a:r>
          </a:p>
          <a:p>
            <a:pPr eaLnBrk="1" hangingPunct="1">
              <a:spcBef>
                <a:spcPct val="0"/>
              </a:spcBef>
              <a:buFontTx/>
              <a:buChar char="•"/>
              <a:defRPr/>
            </a:pPr>
            <a:r>
              <a:rPr lang="en-US" dirty="0" smtClean="0"/>
              <a:t>Another thing to note is that the data you display using the free version of Google Earth are not entirely secure, since the coordinates are transmitted to the Google servers so they know which data to send to your client software for display. If you wanted to map confidential data associated with individuals, for example, Google Earth would not be the right tool. If you summarized the data at a national level, however, or by administrative divisions that could be mapped using the E2G tool, then Google Earth would be an excellent choice for data visualization.</a:t>
            </a:r>
          </a:p>
          <a:p>
            <a:pPr eaLnBrk="1" hangingPunct="1">
              <a:spcBef>
                <a:spcPct val="0"/>
              </a:spcBef>
              <a:buFontTx/>
              <a:buChar char="•"/>
              <a:defRPr/>
            </a:pPr>
            <a:r>
              <a:rPr lang="en-US" dirty="0" smtClean="0"/>
              <a:t>Also, Google Earth is not a true mapping program, and therefore lacks some of the standard cartographic tools one might like to have, such as adding a north arrow, customized scale bar, legend, etc.</a:t>
            </a:r>
          </a:p>
        </p:txBody>
      </p:sp>
      <p:sp>
        <p:nvSpPr>
          <p:cNvPr id="171012" name="Slide Number Placeholder 3"/>
          <p:cNvSpPr txBox="1">
            <a:spLocks noGrp="1"/>
          </p:cNvSpPr>
          <p:nvPr/>
        </p:nvSpPr>
        <p:spPr bwMode="auto">
          <a:xfrm>
            <a:off x="3884852" y="8685862"/>
            <a:ext cx="2971593" cy="456575"/>
          </a:xfrm>
          <a:prstGeom prst="rect">
            <a:avLst/>
          </a:prstGeom>
          <a:noFill/>
          <a:ln w="9525">
            <a:noFill/>
            <a:miter lim="800000"/>
            <a:headEnd/>
            <a:tailEnd/>
          </a:ln>
        </p:spPr>
        <p:txBody>
          <a:bodyPr lIns="91431" tIns="45716" rIns="91431" bIns="45716" anchor="b"/>
          <a:lstStyle/>
          <a:p>
            <a:pPr algn="r"/>
            <a:fld id="{ABAB702A-621F-4E3D-BC23-5FD093DC52D8}" type="slidenum">
              <a:rPr lang="en-US" sz="1200"/>
              <a:pPr algn="r"/>
              <a:t>48</a:t>
            </a:fld>
            <a:endParaRPr lang="en-US" sz="1200"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last tool we’ll present is the E2G tool</a:t>
            </a:r>
            <a:r>
              <a:rPr lang="en-US" baseline="0" dirty="0" smtClean="0"/>
              <a:t> produced by MEASURE Evaluation</a:t>
            </a:r>
            <a:endParaRPr lang="en-US" dirty="0"/>
          </a:p>
        </p:txBody>
      </p:sp>
      <p:sp>
        <p:nvSpPr>
          <p:cNvPr id="4" name="Slide Number Placeholder 3"/>
          <p:cNvSpPr>
            <a:spLocks noGrp="1"/>
          </p:cNvSpPr>
          <p:nvPr>
            <p:ph type="sldNum" sz="quarter" idx="10"/>
          </p:nvPr>
        </p:nvSpPr>
        <p:spPr/>
        <p:txBody>
          <a:bodyPr/>
          <a:lstStyle/>
          <a:p>
            <a:pPr>
              <a:defRPr/>
            </a:pPr>
            <a:fld id="{223FA9DD-701F-4B4F-BB2B-654C0208EA6A}" type="slidenum">
              <a:rPr lang="en-US" smtClean="0"/>
              <a:pPr>
                <a:defRPr/>
              </a:pPr>
              <a:t>49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mentioned that in order to do polygon</a:t>
            </a:r>
            <a:r>
              <a:rPr lang="en-US" baseline="0" dirty="0" smtClean="0"/>
              <a:t> mapping in Google Earth, you need special programming to create the polygons. At MEASURE Evaluation we created a tool to try and make that process easier. It’s called E2G for Excel to Google Earth. It lets users take data they have in Excel and display it in Google Earth.</a:t>
            </a:r>
            <a:endParaRPr lang="en-US" dirty="0"/>
          </a:p>
        </p:txBody>
      </p:sp>
      <p:sp>
        <p:nvSpPr>
          <p:cNvPr id="4" name="Slide Number Placeholder 3"/>
          <p:cNvSpPr>
            <a:spLocks noGrp="1"/>
          </p:cNvSpPr>
          <p:nvPr>
            <p:ph type="sldNum" sz="quarter" idx="10"/>
          </p:nvPr>
        </p:nvSpPr>
        <p:spPr/>
        <p:txBody>
          <a:bodyPr/>
          <a:lstStyle/>
          <a:p>
            <a:pPr>
              <a:defRPr/>
            </a:pPr>
            <a:fld id="{223FA9DD-701F-4B4F-BB2B-654C0208EA6A}" type="slidenum">
              <a:rPr lang="en-US" smtClean="0"/>
              <a:pPr>
                <a:defRPr/>
              </a:pPr>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main feature of GIS is it’s ability to manage spatial data. It is in essence a specialized database program that links data to geography. This capability makes it possible to support geographic display of that data, usually by making a map. Lastly, most GIS programs make it possible to do some spatial analysis of that data. Such as calculating distances, creating buffers and so on.</a:t>
            </a:r>
            <a:endParaRPr lang="en-US" dirty="0"/>
          </a:p>
        </p:txBody>
      </p:sp>
      <p:sp>
        <p:nvSpPr>
          <p:cNvPr id="4" name="Slide Number Placeholder 3"/>
          <p:cNvSpPr>
            <a:spLocks noGrp="1"/>
          </p:cNvSpPr>
          <p:nvPr>
            <p:ph type="sldNum" sz="quarter" idx="10"/>
          </p:nvPr>
        </p:nvSpPr>
        <p:spPr/>
        <p:txBody>
          <a:bodyPr/>
          <a:lstStyle/>
          <a:p>
            <a:pPr>
              <a:defRPr/>
            </a:pPr>
            <a:fld id="{223FA9DD-701F-4B4F-BB2B-654C0208EA6A}" type="slidenum">
              <a:rPr lang="en-US" smtClean="0"/>
              <a:pPr>
                <a:defRPr/>
              </a:pPr>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to use E2G,</a:t>
            </a:r>
            <a:r>
              <a:rPr lang="en-US" baseline="0" dirty="0" smtClean="0"/>
              <a:t> the Excel data must be well formed. That means it conforms to the standard data schema format we discussed in Lesson 2. In other words, there must be one record per geographic unit.</a:t>
            </a:r>
          </a:p>
          <a:p>
            <a:r>
              <a:rPr lang="en-US" baseline="0" dirty="0" smtClean="0"/>
              <a:t>Additionally the spreadsheet must use standard administrative names. To make this easier, the tool provides a list of administrative names for each of the countries available for mapping in the tool.</a:t>
            </a:r>
            <a:endParaRPr lang="en-US" dirty="0"/>
          </a:p>
        </p:txBody>
      </p:sp>
      <p:sp>
        <p:nvSpPr>
          <p:cNvPr id="4" name="Slide Number Placeholder 3"/>
          <p:cNvSpPr>
            <a:spLocks noGrp="1"/>
          </p:cNvSpPr>
          <p:nvPr>
            <p:ph type="sldNum" sz="quarter" idx="10"/>
          </p:nvPr>
        </p:nvSpPr>
        <p:spPr/>
        <p:txBody>
          <a:bodyPr/>
          <a:lstStyle/>
          <a:p>
            <a:pPr>
              <a:defRPr/>
            </a:pPr>
            <a:fld id="{223FA9DD-701F-4B4F-BB2B-654C0208EA6A}" type="slidenum">
              <a:rPr lang="en-US" smtClean="0"/>
              <a:pPr>
                <a:defRPr/>
              </a:pPr>
              <a:t>51</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your data is well formed, E2G</a:t>
            </a:r>
            <a:r>
              <a:rPr lang="en-US" baseline="0" dirty="0" smtClean="0"/>
              <a:t> will create a map like this in Google Earth.</a:t>
            </a:r>
            <a:endParaRPr lang="en-US" dirty="0"/>
          </a:p>
        </p:txBody>
      </p:sp>
      <p:sp>
        <p:nvSpPr>
          <p:cNvPr id="4" name="Slide Number Placeholder 3"/>
          <p:cNvSpPr>
            <a:spLocks noGrp="1"/>
          </p:cNvSpPr>
          <p:nvPr>
            <p:ph type="sldNum" sz="quarter" idx="10"/>
          </p:nvPr>
        </p:nvSpPr>
        <p:spPr/>
        <p:txBody>
          <a:bodyPr/>
          <a:lstStyle/>
          <a:p>
            <a:pPr>
              <a:defRPr/>
            </a:pPr>
            <a:fld id="{223FA9DD-701F-4B4F-BB2B-654C0208EA6A}" type="slidenum">
              <a:rPr lang="en-US" smtClean="0"/>
              <a:pPr>
                <a:defRPr/>
              </a:pPr>
              <a:t>52</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pros for E2G are: it is free and it is easy to use. MEASURE Evaluation has created training and support materials to help users. The last pro is that it is well suited for quick geographic display of data</a:t>
            </a:r>
            <a:endParaRPr lang="en-US" dirty="0"/>
          </a:p>
        </p:txBody>
      </p:sp>
      <p:sp>
        <p:nvSpPr>
          <p:cNvPr id="4" name="Slide Number Placeholder 3"/>
          <p:cNvSpPr>
            <a:spLocks noGrp="1"/>
          </p:cNvSpPr>
          <p:nvPr>
            <p:ph type="sldNum" sz="quarter" idx="10"/>
          </p:nvPr>
        </p:nvSpPr>
        <p:spPr/>
        <p:txBody>
          <a:bodyPr/>
          <a:lstStyle/>
          <a:p>
            <a:pPr>
              <a:defRPr/>
            </a:pPr>
            <a:fld id="{223FA9DD-701F-4B4F-BB2B-654C0208EA6A}" type="slidenum">
              <a:rPr lang="en-US" smtClean="0"/>
              <a:pPr>
                <a:defRPr/>
              </a:pPr>
              <a:t>53</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cons are that it doesn’t produce maps for every country, though it does support mapping for nearly 40 countries. In order to use it, Google Earth must be able to connect to the internet at least once. Additionally, as we discussed Google Earth does have system requirements that could be a barrier to use of E2G. Lastly, it is important to stress that E2G is not a GIS, so it doesn’t have GIS functionality. All it does is produce basic maps of data.</a:t>
            </a:r>
            <a:endParaRPr lang="en-US" dirty="0"/>
          </a:p>
        </p:txBody>
      </p:sp>
      <p:sp>
        <p:nvSpPr>
          <p:cNvPr id="4" name="Slide Number Placeholder 3"/>
          <p:cNvSpPr>
            <a:spLocks noGrp="1"/>
          </p:cNvSpPr>
          <p:nvPr>
            <p:ph type="sldNum" sz="quarter" idx="10"/>
          </p:nvPr>
        </p:nvSpPr>
        <p:spPr/>
        <p:txBody>
          <a:bodyPr/>
          <a:lstStyle/>
          <a:p>
            <a:pPr>
              <a:defRPr/>
            </a:pPr>
            <a:fld id="{223FA9DD-701F-4B4F-BB2B-654C0208EA6A}" type="slidenum">
              <a:rPr lang="en-US" smtClean="0"/>
              <a:pPr>
                <a:defRPr/>
              </a:pPr>
              <a:t>54</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Lastly, we’ll conclude with a discussion of available resources. The</a:t>
            </a:r>
            <a:r>
              <a:rPr lang="en-US" baseline="0" dirty="0" smtClean="0"/>
              <a:t> use of geographic tools and data is a topic worthy of a whole workshop in and of itself, so we were only able to touch on the basics. These resources will hopefully make it possible to gain </a:t>
            </a:r>
            <a:r>
              <a:rPr lang="en-US" baseline="0" smtClean="0"/>
              <a:t>more information.</a:t>
            </a:r>
            <a:endParaRPr lang="en-US"/>
          </a:p>
        </p:txBody>
      </p:sp>
      <p:sp>
        <p:nvSpPr>
          <p:cNvPr id="4" name="Slide Number Placeholder 3"/>
          <p:cNvSpPr>
            <a:spLocks noGrp="1"/>
          </p:cNvSpPr>
          <p:nvPr>
            <p:ph type="sldNum" sz="quarter" idx="10"/>
          </p:nvPr>
        </p:nvSpPr>
        <p:spPr/>
        <p:txBody>
          <a:bodyPr/>
          <a:lstStyle/>
          <a:p>
            <a:pPr>
              <a:defRPr/>
            </a:pPr>
            <a:fld id="{223FA9DD-701F-4B4F-BB2B-654C0208EA6A}" type="slidenum">
              <a:rPr lang="en-US" smtClean="0"/>
              <a:pPr>
                <a:defRPr/>
              </a:pPr>
              <a:t>55</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2A37651D-5750-4039-8E22-A5695DA5DF4F}" type="slidenum">
              <a:rPr lang="en-US"/>
              <a:pPr/>
              <a:t>56</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many different GIS programs available. It’s important therefore to find the software best</a:t>
            </a:r>
            <a:r>
              <a:rPr lang="en-US" baseline="0" dirty="0" smtClean="0"/>
              <a:t> suited to your analysis needs (how you will use the data), the </a:t>
            </a:r>
            <a:r>
              <a:rPr lang="en-US" baseline="0" dirty="0" err="1" smtClean="0"/>
              <a:t>skillset</a:t>
            </a:r>
            <a:r>
              <a:rPr lang="en-US" baseline="0" dirty="0" smtClean="0"/>
              <a:t> of the people using the software (some GIS programs have a steeper learning curve than others) and lastly the cost (some GIS programs cost more than $1,000 US dollars while others are free.</a:t>
            </a:r>
          </a:p>
          <a:p>
            <a:endParaRPr lang="en-US" baseline="0" dirty="0" smtClean="0"/>
          </a:p>
          <a:p>
            <a:r>
              <a:rPr lang="en-US" baseline="0" dirty="0" smtClean="0"/>
              <a:t>Now I’d like to review some different GIS software options.</a:t>
            </a:r>
            <a:endParaRPr lang="en-US" dirty="0"/>
          </a:p>
        </p:txBody>
      </p:sp>
      <p:sp>
        <p:nvSpPr>
          <p:cNvPr id="4" name="Slide Number Placeholder 3"/>
          <p:cNvSpPr>
            <a:spLocks noGrp="1"/>
          </p:cNvSpPr>
          <p:nvPr>
            <p:ph type="sldNum" sz="quarter" idx="10"/>
          </p:nvPr>
        </p:nvSpPr>
        <p:spPr/>
        <p:txBody>
          <a:bodyPr/>
          <a:lstStyle/>
          <a:p>
            <a:pPr>
              <a:defRPr/>
            </a:pPr>
            <a:fld id="{223FA9DD-701F-4B4F-BB2B-654C0208EA6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bwMode="auto">
          <a:noFill/>
          <a:ln>
            <a:solidFill>
              <a:srgbClr val="000000"/>
            </a:solidFill>
            <a:miter lim="800000"/>
            <a:headEnd/>
            <a:tailEnd/>
          </a:ln>
        </p:spPr>
      </p:sp>
      <p:sp>
        <p:nvSpPr>
          <p:cNvPr id="254979"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dirty="0" smtClean="0"/>
              <a:t> First there’s </a:t>
            </a:r>
            <a:r>
              <a:rPr lang="en-US" dirty="0" err="1" smtClean="0"/>
              <a:t>ArcGIS</a:t>
            </a:r>
            <a:r>
              <a:rPr lang="en-US" dirty="0" smtClean="0"/>
              <a:t>. </a:t>
            </a:r>
            <a:r>
              <a:rPr lang="en-US" dirty="0" err="1" smtClean="0"/>
              <a:t>ArcGIS</a:t>
            </a:r>
            <a:r>
              <a:rPr lang="en-US" dirty="0" smtClean="0"/>
              <a:t> is a very powerful software package.</a:t>
            </a:r>
          </a:p>
          <a:p>
            <a:pPr>
              <a:buFontTx/>
              <a:buChar char="•"/>
            </a:pPr>
            <a:r>
              <a:rPr lang="en-US" dirty="0" smtClean="0"/>
              <a:t> It provides many tools, many of which</a:t>
            </a:r>
            <a:r>
              <a:rPr lang="en-US" baseline="0" dirty="0" smtClean="0"/>
              <a:t> are specialized for types of analysis that are more common in other sectors such as business analysis, natural resources, etc. </a:t>
            </a:r>
          </a:p>
          <a:p>
            <a:pPr>
              <a:buFontTx/>
              <a:buChar char="•"/>
            </a:pPr>
            <a:r>
              <a:rPr lang="en-US" baseline="0" dirty="0" smtClean="0"/>
              <a:t>But it is the market leader for GIS and many people use it in the health sector, especially in national government ministries.</a:t>
            </a:r>
            <a:endParaRPr lang="en-US" dirty="0" smtClean="0"/>
          </a:p>
        </p:txBody>
      </p:sp>
      <p:sp>
        <p:nvSpPr>
          <p:cNvPr id="2549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794BC0-2A19-4709-8D88-CB9D4E0610B2}" type="slidenum">
              <a:rPr lang="en-US" smtClean="0">
                <a:latin typeface="Arial" pitchFamily="34" charset="0"/>
              </a:rPr>
              <a:pPr/>
              <a:t>8</a:t>
            </a:fld>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dirty="0" smtClean="0"/>
              <a:t>  ESRI also provides some great technical support resources. Its online support service provides a great search tool for finding solutions to most of the problems you’ll encounter. You can even download programming code or extensions other users have created to solve the problem you might be having.</a:t>
            </a:r>
          </a:p>
          <a:p>
            <a:pPr eaLnBrk="1" hangingPunct="1">
              <a:spcBef>
                <a:spcPct val="0"/>
              </a:spcBef>
              <a:buFontTx/>
              <a:buChar char="•"/>
            </a:pPr>
            <a:r>
              <a:rPr lang="en-US" dirty="0" smtClean="0"/>
              <a:t> The </a:t>
            </a:r>
            <a:r>
              <a:rPr lang="en-US" dirty="0" err="1" smtClean="0"/>
              <a:t>ArcGIS</a:t>
            </a:r>
            <a:r>
              <a:rPr lang="en-US" dirty="0" smtClean="0"/>
              <a:t> product comes with an inventory of geographic data, from country boundaries to city locations and roads. These are supplied in the ESRI Data and Maps product. </a:t>
            </a:r>
            <a:r>
              <a:rPr lang="en-US" dirty="0" err="1" smtClean="0"/>
              <a:t>ArcGIS</a:t>
            </a:r>
            <a:r>
              <a:rPr lang="en-US" dirty="0" smtClean="0"/>
              <a:t> users can also access </a:t>
            </a:r>
            <a:r>
              <a:rPr lang="en-US" dirty="0" err="1" smtClean="0"/>
              <a:t>ArcGIS</a:t>
            </a:r>
            <a:r>
              <a:rPr lang="en-US" dirty="0" smtClean="0"/>
              <a:t> Online Services, which we talked about earlier, for no extra charge.</a:t>
            </a:r>
          </a:p>
          <a:p>
            <a:pPr eaLnBrk="1" hangingPunct="1">
              <a:spcBef>
                <a:spcPct val="0"/>
              </a:spcBef>
              <a:buFontTx/>
              <a:buChar char="•"/>
            </a:pPr>
            <a:r>
              <a:rPr lang="en-US" dirty="0" smtClean="0"/>
              <a:t> </a:t>
            </a:r>
            <a:r>
              <a:rPr lang="en-US" dirty="0" err="1" smtClean="0"/>
              <a:t>ArcGIS</a:t>
            </a:r>
            <a:r>
              <a:rPr lang="en-US" dirty="0" smtClean="0"/>
              <a:t> provides software modules to address just about any analytical or mapping need you might have, so </a:t>
            </a:r>
            <a:r>
              <a:rPr lang="en-US" dirty="0" err="1" smtClean="0"/>
              <a:t>ArcGIS</a:t>
            </a:r>
            <a:r>
              <a:rPr lang="en-US" dirty="0" smtClean="0"/>
              <a:t> can be an all-in-one, one-stop solution.</a:t>
            </a:r>
          </a:p>
        </p:txBody>
      </p:sp>
      <p:sp>
        <p:nvSpPr>
          <p:cNvPr id="256004" name="Slide Number Placeholder 3"/>
          <p:cNvSpPr txBox="1">
            <a:spLocks noGrp="1"/>
          </p:cNvSpPr>
          <p:nvPr/>
        </p:nvSpPr>
        <p:spPr bwMode="auto">
          <a:xfrm>
            <a:off x="3884852" y="8685862"/>
            <a:ext cx="2971593" cy="456575"/>
          </a:xfrm>
          <a:prstGeom prst="rect">
            <a:avLst/>
          </a:prstGeom>
          <a:noFill/>
          <a:ln w="9525">
            <a:noFill/>
            <a:miter lim="800000"/>
            <a:headEnd/>
            <a:tailEnd/>
          </a:ln>
        </p:spPr>
        <p:txBody>
          <a:bodyPr lIns="91431" tIns="45716" rIns="91431" bIns="45716" anchor="b"/>
          <a:lstStyle/>
          <a:p>
            <a:pPr algn="r"/>
            <a:fld id="{FEFB3D47-843A-4D3F-A658-F6A43D85CA5E}" type="slidenum">
              <a:rPr lang="en-US" sz="1200"/>
              <a:pPr algn="r"/>
              <a:t>9</a:t>
            </a:fld>
            <a:endParaRPr 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bwMode="auto">
          <a:noFill/>
          <a:ln>
            <a:solidFill>
              <a:srgbClr val="000000"/>
            </a:solidFill>
            <a:miter lim="800000"/>
            <a:headEnd/>
            <a:tailEnd/>
          </a:ln>
        </p:spPr>
      </p:sp>
      <p:sp>
        <p:nvSpPr>
          <p:cNvPr id="2570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What are the cons?</a:t>
            </a:r>
            <a:endParaRPr lang="en-US" b="1" dirty="0" smtClean="0"/>
          </a:p>
          <a:p>
            <a:pPr eaLnBrk="1" hangingPunct="1">
              <a:spcBef>
                <a:spcPct val="0"/>
              </a:spcBef>
              <a:buFontTx/>
              <a:buChar char="•"/>
            </a:pPr>
            <a:r>
              <a:rPr lang="en-US" dirty="0" smtClean="0"/>
              <a:t> First, </a:t>
            </a:r>
            <a:r>
              <a:rPr lang="en-US" dirty="0" err="1" smtClean="0"/>
              <a:t>ArcGIS</a:t>
            </a:r>
            <a:r>
              <a:rPr lang="en-US" dirty="0" smtClean="0"/>
              <a:t> can be expensive, especially if you need to buy add-ons that require separate licenses.</a:t>
            </a:r>
          </a:p>
          <a:p>
            <a:pPr eaLnBrk="1" hangingPunct="1">
              <a:spcBef>
                <a:spcPct val="0"/>
              </a:spcBef>
              <a:buFontTx/>
              <a:buChar char="•"/>
            </a:pPr>
            <a:r>
              <a:rPr lang="en-US" dirty="0" smtClean="0"/>
              <a:t> Next, because of how feature-rich the software is, it can be complex and time-consuming to learn.</a:t>
            </a:r>
          </a:p>
          <a:p>
            <a:pPr eaLnBrk="1" hangingPunct="1">
              <a:spcBef>
                <a:spcPct val="0"/>
              </a:spcBef>
              <a:buFontTx/>
              <a:buChar char="•"/>
            </a:pPr>
            <a:r>
              <a:rPr lang="en-US" dirty="0" smtClean="0"/>
              <a:t> Then you have the system requirements, which are pretty substantial. See next slide.</a:t>
            </a:r>
          </a:p>
          <a:p>
            <a:pPr eaLnBrk="1" hangingPunct="1">
              <a:spcBef>
                <a:spcPct val="0"/>
              </a:spcBef>
            </a:pPr>
            <a:endParaRPr lang="en-US" dirty="0" smtClean="0"/>
          </a:p>
        </p:txBody>
      </p:sp>
      <p:sp>
        <p:nvSpPr>
          <p:cNvPr id="257028" name="Slide Number Placeholder 3"/>
          <p:cNvSpPr txBox="1">
            <a:spLocks noGrp="1"/>
          </p:cNvSpPr>
          <p:nvPr/>
        </p:nvSpPr>
        <p:spPr bwMode="auto">
          <a:xfrm>
            <a:off x="3884852" y="8685862"/>
            <a:ext cx="2971593" cy="456575"/>
          </a:xfrm>
          <a:prstGeom prst="rect">
            <a:avLst/>
          </a:prstGeom>
          <a:noFill/>
          <a:ln w="9525">
            <a:noFill/>
            <a:miter lim="800000"/>
            <a:headEnd/>
            <a:tailEnd/>
          </a:ln>
        </p:spPr>
        <p:txBody>
          <a:bodyPr lIns="91431" tIns="45716" rIns="91431" bIns="45716" anchor="b"/>
          <a:lstStyle/>
          <a:p>
            <a:pPr algn="r"/>
            <a:fld id="{8F455F8D-BC4E-4282-A843-089365FB2A46}" type="slidenum">
              <a:rPr lang="en-US" sz="1200"/>
              <a:pPr algn="r"/>
              <a:t>10</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4724400"/>
            <a:ext cx="9144000" cy="2133600"/>
          </a:xfrm>
          <a:prstGeom prst="rect">
            <a:avLst/>
          </a:prstGeom>
          <a:solidFill>
            <a:schemeClr val="tx1"/>
          </a:solidFill>
          <a:ln w="9525">
            <a:solidFill>
              <a:schemeClr val="tx1"/>
            </a:solidFill>
            <a:miter lim="800000"/>
            <a:headEnd/>
            <a:tailEnd/>
          </a:ln>
          <a:effectLst/>
        </p:spPr>
        <p:txBody>
          <a:bodyPr wrap="none" anchor="ctr"/>
          <a:lstStyle/>
          <a:p>
            <a:pPr>
              <a:defRPr/>
            </a:pPr>
            <a:endParaRPr lang="en-US"/>
          </a:p>
        </p:txBody>
      </p:sp>
      <p:pic>
        <p:nvPicPr>
          <p:cNvPr id="5" name="Picture 5" descr="Vertical_RGB_600"/>
          <p:cNvPicPr>
            <a:picLocks noChangeAspect="1" noChangeArrowheads="1"/>
          </p:cNvPicPr>
          <p:nvPr/>
        </p:nvPicPr>
        <p:blipFill>
          <a:blip r:embed="rId2" cstate="print"/>
          <a:srcRect/>
          <a:stretch>
            <a:fillRect/>
          </a:stretch>
        </p:blipFill>
        <p:spPr bwMode="auto">
          <a:xfrm>
            <a:off x="2600325" y="5010150"/>
            <a:ext cx="1673225" cy="1371600"/>
          </a:xfrm>
          <a:prstGeom prst="rect">
            <a:avLst/>
          </a:prstGeom>
          <a:noFill/>
          <a:ln w="9525">
            <a:noFill/>
            <a:miter lim="800000"/>
            <a:headEnd/>
            <a:tailEnd/>
          </a:ln>
        </p:spPr>
      </p:pic>
      <p:pic>
        <p:nvPicPr>
          <p:cNvPr id="6" name="Picture 6" descr="logo_2004"/>
          <p:cNvPicPr>
            <a:picLocks noChangeAspect="1" noChangeArrowheads="1"/>
          </p:cNvPicPr>
          <p:nvPr/>
        </p:nvPicPr>
        <p:blipFill>
          <a:blip r:embed="rId3" cstate="print"/>
          <a:srcRect/>
          <a:stretch>
            <a:fillRect/>
          </a:stretch>
        </p:blipFill>
        <p:spPr bwMode="auto">
          <a:xfrm>
            <a:off x="4810125" y="5010150"/>
            <a:ext cx="1447800" cy="1371600"/>
          </a:xfrm>
          <a:prstGeom prst="rect">
            <a:avLst/>
          </a:prstGeom>
          <a:noFill/>
          <a:ln w="9525">
            <a:noFill/>
            <a:miter lim="800000"/>
            <a:headEnd/>
            <a:tailEnd/>
          </a:ln>
        </p:spPr>
      </p:pic>
      <p:sp>
        <p:nvSpPr>
          <p:cNvPr id="4104" name="Rectangle 8"/>
          <p:cNvSpPr>
            <a:spLocks noGrp="1" noChangeArrowheads="1"/>
          </p:cNvSpPr>
          <p:nvPr>
            <p:ph type="ctrTitle" sz="quarter"/>
          </p:nvPr>
        </p:nvSpPr>
        <p:spPr>
          <a:xfrm>
            <a:off x="685800" y="549275"/>
            <a:ext cx="7772400" cy="2184400"/>
          </a:xfrm>
        </p:spPr>
        <p:txBody>
          <a:bodyPr/>
          <a:lstStyle>
            <a:lvl1pPr algn="ctr">
              <a:defRPr sz="4000"/>
            </a:lvl1pPr>
          </a:lstStyle>
          <a:p>
            <a:r>
              <a:rPr lang="en-US" smtClean="0"/>
              <a:t>Click to edit Master title style</a:t>
            </a:r>
            <a:endParaRPr lang="en-US"/>
          </a:p>
        </p:txBody>
      </p:sp>
      <p:sp>
        <p:nvSpPr>
          <p:cNvPr id="4105" name="Rectangle 9"/>
          <p:cNvSpPr>
            <a:spLocks noGrp="1" noChangeArrowheads="1"/>
          </p:cNvSpPr>
          <p:nvPr>
            <p:ph type="subTitle" sz="quarter" idx="1"/>
          </p:nvPr>
        </p:nvSpPr>
        <p:spPr>
          <a:xfrm>
            <a:off x="1371600" y="3076575"/>
            <a:ext cx="6400800" cy="1752600"/>
          </a:xfrm>
        </p:spPr>
        <p:txBody>
          <a:bodyPr/>
          <a:lstStyle>
            <a:lvl1pPr marL="0" indent="0" algn="ctr">
              <a:spcBef>
                <a:spcPct val="0"/>
              </a:spcBef>
              <a:spcAft>
                <a:spcPct val="0"/>
              </a:spcAft>
              <a:buClrTx/>
              <a:buFontTx/>
              <a:buNone/>
              <a:defRPr sz="2400"/>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3E13CFD3-550F-4D4C-8F37-DFE27B0102DF}" type="slidenum">
              <a:rPr lang="en-US"/>
              <a:pPr>
                <a:defRPr/>
              </a:pPr>
              <a:t>‹#›</a:t>
            </a:fld>
            <a:endParaRPr lang="en-US" sz="1200"/>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6875" y="274638"/>
            <a:ext cx="1939925" cy="5287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23925" y="274638"/>
            <a:ext cx="5670550" cy="5287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6A6A2302-277A-496B-BF67-C6EEF2171586}" type="slidenum">
              <a:rPr lang="en-US"/>
              <a:pPr>
                <a:defRPr/>
              </a:pPr>
              <a:t>‹#›</a:t>
            </a:fld>
            <a:endParaRPr lang="en-US" sz="1200"/>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6892BD2B-5E3B-4FF1-B693-5D27A2053A25}" type="slidenum">
              <a:rPr lang="en-US"/>
              <a:pPr>
                <a:defRPr/>
              </a:pPr>
              <a:t>‹#›</a:t>
            </a:fld>
            <a:endParaRPr lang="en-US" sz="1200"/>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CAA3F9E6-65DF-4694-A6DB-4D5E5AAC931C}" type="slidenum">
              <a:rPr lang="en-US"/>
              <a:pPr>
                <a:defRPr/>
              </a:pPr>
              <a:t>‹#›</a:t>
            </a:fld>
            <a:endParaRPr lang="en-US" sz="1200"/>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23925" y="1600200"/>
            <a:ext cx="3805238"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81563" y="1600200"/>
            <a:ext cx="3805237"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D73EFF2E-5264-4072-B201-D701A59B5C32}" type="slidenum">
              <a:rPr lang="en-US"/>
              <a:pPr>
                <a:defRPr/>
              </a:pPr>
              <a:t>‹#›</a:t>
            </a:fld>
            <a:endParaRPr lang="en-US" sz="1200"/>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4D317F36-DB67-4C90-B8F0-949E25198D0F}" type="slidenum">
              <a:rPr lang="en-US"/>
              <a:pPr>
                <a:defRPr/>
              </a:pPr>
              <a:t>‹#›</a:t>
            </a:fld>
            <a:endParaRPr lang="en-US" sz="1200"/>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8F91C4E6-94D4-477F-8D10-A02AE6DF4F1F}" type="slidenum">
              <a:rPr lang="en-US"/>
              <a:pPr>
                <a:defRPr/>
              </a:pPr>
              <a:t>‹#›</a:t>
            </a:fld>
            <a:endParaRPr lang="en-US" sz="1200"/>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353DFB27-A8BE-45D0-A941-7D854D7A6AC2}" type="slidenum">
              <a:rPr lang="en-US"/>
              <a:pPr>
                <a:defRPr/>
              </a:pPr>
              <a:t>‹#›</a:t>
            </a:fld>
            <a:endParaRPr lang="en-US" sz="1200"/>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89C3A4C4-49DF-431A-BB6B-9A94BED5A807}" type="slidenum">
              <a:rPr lang="en-US"/>
              <a:pPr>
                <a:defRPr/>
              </a:pPr>
              <a:t>‹#›</a:t>
            </a:fld>
            <a:endParaRPr lang="en-US" sz="1200"/>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22506A9D-843B-4101-89B0-3423FC952238}" type="slidenum">
              <a:rPr lang="en-US"/>
              <a:pPr>
                <a:defRPr/>
              </a:pPr>
              <a:t>‹#›</a:t>
            </a:fld>
            <a:endParaRPr lang="en-US" sz="1200"/>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33D8D"/>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5715000"/>
            <a:ext cx="9144000" cy="1143000"/>
          </a:xfrm>
          <a:prstGeom prst="rect">
            <a:avLst/>
          </a:prstGeom>
          <a:solidFill>
            <a:schemeClr val="tx1"/>
          </a:solidFill>
          <a:ln w="9525">
            <a:solidFill>
              <a:schemeClr val="tx1"/>
            </a:solidFill>
            <a:miter lim="800000"/>
            <a:headEnd/>
            <a:tailEnd/>
          </a:ln>
          <a:effectLst/>
        </p:spPr>
        <p:txBody>
          <a:bodyPr wrap="none" anchor="ctr"/>
          <a:lstStyle/>
          <a:p>
            <a:pPr>
              <a:defRPr/>
            </a:pPr>
            <a:endParaRPr lang="en-US"/>
          </a:p>
        </p:txBody>
      </p:sp>
      <p:sp>
        <p:nvSpPr>
          <p:cNvPr id="1027" name="Rectangle 3"/>
          <p:cNvSpPr>
            <a:spLocks noGrp="1" noChangeArrowheads="1"/>
          </p:cNvSpPr>
          <p:nvPr>
            <p:ph type="title"/>
          </p:nvPr>
        </p:nvSpPr>
        <p:spPr bwMode="auto">
          <a:xfrm>
            <a:off x="923925" y="274638"/>
            <a:ext cx="776287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923925" y="1600200"/>
            <a:ext cx="7762875"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sldNum" sz="quarter" idx="4"/>
          </p:nvPr>
        </p:nvSpPr>
        <p:spPr bwMode="auto">
          <a:xfrm>
            <a:off x="228600" y="6124575"/>
            <a:ext cx="1066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smtClean="0">
                <a:solidFill>
                  <a:srgbClr val="969696"/>
                </a:solidFill>
              </a:defRPr>
            </a:lvl1pPr>
          </a:lstStyle>
          <a:p>
            <a:pPr>
              <a:defRPr/>
            </a:pPr>
            <a:fld id="{337C3B9B-0521-4C39-BAFB-21B23038AABA}" type="slidenum">
              <a:rPr lang="en-US"/>
              <a:pPr>
                <a:defRPr/>
              </a:pPr>
              <a:t>‹#›</a:t>
            </a:fld>
            <a:endParaRPr lang="en-US" sz="1200"/>
          </a:p>
        </p:txBody>
      </p:sp>
      <p:sp>
        <p:nvSpPr>
          <p:cNvPr id="3078" name="Line 6"/>
          <p:cNvSpPr>
            <a:spLocks noChangeShapeType="1"/>
          </p:cNvSpPr>
          <p:nvPr/>
        </p:nvSpPr>
        <p:spPr bwMode="auto">
          <a:xfrm>
            <a:off x="1270000" y="6477000"/>
            <a:ext cx="7569200" cy="0"/>
          </a:xfrm>
          <a:prstGeom prst="line">
            <a:avLst/>
          </a:prstGeom>
          <a:noFill/>
          <a:ln w="9525">
            <a:solidFill>
              <a:schemeClr val="tx1"/>
            </a:solidFill>
            <a:round/>
            <a:headEnd/>
            <a:tailEnd/>
          </a:ln>
          <a:effectLst/>
        </p:spPr>
        <p:txBody>
          <a:bodyPr/>
          <a:lstStyle/>
          <a:p>
            <a:pPr>
              <a:defRPr/>
            </a:pPr>
            <a:endParaRPr lang="en-US"/>
          </a:p>
        </p:txBody>
      </p:sp>
      <p:sp>
        <p:nvSpPr>
          <p:cNvPr id="3079" name="Rectangle 7"/>
          <p:cNvSpPr>
            <a:spLocks noGrp="1" noChangeArrowheads="1"/>
          </p:cNvSpPr>
          <p:nvPr>
            <p:ph type="ftr" sz="quarter" idx="3"/>
          </p:nvPr>
        </p:nvSpPr>
        <p:spPr bwMode="auto">
          <a:xfrm>
            <a:off x="685800" y="6096000"/>
            <a:ext cx="4191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smtClean="0">
                <a:solidFill>
                  <a:srgbClr val="969696"/>
                </a:solidFill>
              </a:defRPr>
            </a:lvl1pPr>
          </a:lstStyle>
          <a:p>
            <a:pPr>
              <a:defRPr/>
            </a:pPr>
            <a:endParaRPr lang="en-US"/>
          </a:p>
        </p:txBody>
      </p:sp>
      <p:pic>
        <p:nvPicPr>
          <p:cNvPr id="1032" name="Picture 8" descr="Vertical_RGB_600"/>
          <p:cNvPicPr>
            <a:picLocks noChangeAspect="1" noChangeArrowheads="1"/>
          </p:cNvPicPr>
          <p:nvPr/>
        </p:nvPicPr>
        <p:blipFill>
          <a:blip r:embed="rId13" cstate="print"/>
          <a:srcRect/>
          <a:stretch>
            <a:fillRect/>
          </a:stretch>
        </p:blipFill>
        <p:spPr bwMode="auto">
          <a:xfrm>
            <a:off x="6580188" y="5829300"/>
            <a:ext cx="1116012" cy="914400"/>
          </a:xfrm>
          <a:prstGeom prst="rect">
            <a:avLst/>
          </a:prstGeom>
          <a:noFill/>
          <a:ln w="9525">
            <a:noFill/>
            <a:miter lim="800000"/>
            <a:headEnd/>
            <a:tailEnd/>
          </a:ln>
        </p:spPr>
      </p:pic>
      <p:pic>
        <p:nvPicPr>
          <p:cNvPr id="1033" name="Picture 9" descr="logo_2004"/>
          <p:cNvPicPr>
            <a:picLocks noChangeAspect="1" noChangeArrowheads="1"/>
          </p:cNvPicPr>
          <p:nvPr/>
        </p:nvPicPr>
        <p:blipFill>
          <a:blip r:embed="rId14" cstate="print"/>
          <a:srcRect/>
          <a:stretch>
            <a:fillRect/>
          </a:stretch>
        </p:blipFill>
        <p:spPr bwMode="auto">
          <a:xfrm>
            <a:off x="7950200" y="5829300"/>
            <a:ext cx="965200" cy="9144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95"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3600" b="1">
          <a:solidFill>
            <a:schemeClr val="tx1"/>
          </a:solidFill>
          <a:latin typeface="+mj-lt"/>
          <a:ea typeface="+mj-ea"/>
          <a:cs typeface="+mj-cs"/>
        </a:defRPr>
      </a:lvl1pPr>
      <a:lvl2pPr algn="l" rtl="0" eaLnBrk="1" fontAlgn="base" hangingPunct="1">
        <a:spcBef>
          <a:spcPct val="0"/>
        </a:spcBef>
        <a:spcAft>
          <a:spcPct val="0"/>
        </a:spcAft>
        <a:defRPr sz="3600" b="1">
          <a:solidFill>
            <a:schemeClr val="tx1"/>
          </a:solidFill>
          <a:latin typeface="Arial" charset="0"/>
        </a:defRPr>
      </a:lvl2pPr>
      <a:lvl3pPr algn="l" rtl="0" eaLnBrk="1" fontAlgn="base" hangingPunct="1">
        <a:spcBef>
          <a:spcPct val="0"/>
        </a:spcBef>
        <a:spcAft>
          <a:spcPct val="0"/>
        </a:spcAft>
        <a:defRPr sz="3600" b="1">
          <a:solidFill>
            <a:schemeClr val="tx1"/>
          </a:solidFill>
          <a:latin typeface="Arial" charset="0"/>
        </a:defRPr>
      </a:lvl3pPr>
      <a:lvl4pPr algn="l" rtl="0" eaLnBrk="1" fontAlgn="base" hangingPunct="1">
        <a:spcBef>
          <a:spcPct val="0"/>
        </a:spcBef>
        <a:spcAft>
          <a:spcPct val="0"/>
        </a:spcAft>
        <a:defRPr sz="3600" b="1">
          <a:solidFill>
            <a:schemeClr val="tx1"/>
          </a:solidFill>
          <a:latin typeface="Arial" charset="0"/>
        </a:defRPr>
      </a:lvl4pPr>
      <a:lvl5pPr algn="l" rtl="0" eaLnBrk="1" fontAlgn="base" hangingPunct="1">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20000"/>
        </a:spcAft>
        <a:buClr>
          <a:schemeClr val="hlink"/>
        </a:buClr>
        <a:buFont typeface="Wingdings" pitchFamily="2" charset="2"/>
        <a:buChar char="§"/>
        <a:defRPr sz="2600">
          <a:solidFill>
            <a:schemeClr val="tx1"/>
          </a:solidFill>
          <a:latin typeface="+mn-lt"/>
          <a:ea typeface="+mn-ea"/>
          <a:cs typeface="+mn-cs"/>
        </a:defRPr>
      </a:lvl1pPr>
      <a:lvl2pPr marL="742950" indent="-285750" algn="l" rtl="0" eaLnBrk="1" fontAlgn="base" hangingPunct="1">
        <a:spcBef>
          <a:spcPct val="20000"/>
        </a:spcBef>
        <a:spcAft>
          <a:spcPct val="20000"/>
        </a:spcAft>
        <a:buClr>
          <a:schemeClr val="hlink"/>
        </a:buClr>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20000"/>
        </a:spcAft>
        <a:buClr>
          <a:schemeClr val="hlink"/>
        </a:buClr>
        <a:buFont typeface="Wingdings" pitchFamily="2" charset="2"/>
        <a:buChar char="§"/>
        <a:defRPr sz="2200">
          <a:solidFill>
            <a:schemeClr val="tx1"/>
          </a:solidFill>
          <a:latin typeface="+mn-lt"/>
        </a:defRPr>
      </a:lvl3pPr>
      <a:lvl4pPr marL="1600200" indent="-228600" algn="l" rtl="0" eaLnBrk="1" fontAlgn="base" hangingPunct="1">
        <a:spcBef>
          <a:spcPct val="20000"/>
        </a:spcBef>
        <a:spcAft>
          <a:spcPct val="20000"/>
        </a:spcAft>
        <a:buClr>
          <a:schemeClr val="hlink"/>
        </a:buClr>
        <a:buFont typeface="Wingdings" pitchFamily="2" charset="2"/>
        <a:buChar char="§"/>
        <a:defRPr sz="2200">
          <a:solidFill>
            <a:schemeClr val="tx1"/>
          </a:solidFill>
          <a:latin typeface="+mn-lt"/>
        </a:defRPr>
      </a:lvl4pPr>
      <a:lvl5pPr marL="2057400" indent="-228600" algn="l" rtl="0" eaLnBrk="1" fontAlgn="base" hangingPunct="1">
        <a:spcBef>
          <a:spcPct val="20000"/>
        </a:spcBef>
        <a:spcAft>
          <a:spcPct val="20000"/>
        </a:spcAft>
        <a:buClr>
          <a:schemeClr val="hlink"/>
        </a:buClr>
        <a:buFont typeface="Wingdings" pitchFamily="2" charset="2"/>
        <a:buChar char="§"/>
        <a:defRPr sz="2200">
          <a:solidFill>
            <a:schemeClr val="tx1"/>
          </a:solidFill>
          <a:latin typeface="+mn-lt"/>
        </a:defRPr>
      </a:lvl5pPr>
      <a:lvl6pPr marL="2514600" indent="-228600" algn="l" rtl="0" eaLnBrk="1" fontAlgn="base" hangingPunct="1">
        <a:spcBef>
          <a:spcPct val="20000"/>
        </a:spcBef>
        <a:spcAft>
          <a:spcPct val="20000"/>
        </a:spcAft>
        <a:buClr>
          <a:schemeClr val="hlink"/>
        </a:buClr>
        <a:buFont typeface="Wingdings" pitchFamily="2" charset="2"/>
        <a:buChar char="§"/>
        <a:defRPr sz="2200">
          <a:solidFill>
            <a:schemeClr val="tx1"/>
          </a:solidFill>
          <a:latin typeface="+mn-lt"/>
        </a:defRPr>
      </a:lvl6pPr>
      <a:lvl7pPr marL="2971800" indent="-228600" algn="l" rtl="0" eaLnBrk="1" fontAlgn="base" hangingPunct="1">
        <a:spcBef>
          <a:spcPct val="20000"/>
        </a:spcBef>
        <a:spcAft>
          <a:spcPct val="20000"/>
        </a:spcAft>
        <a:buClr>
          <a:schemeClr val="hlink"/>
        </a:buClr>
        <a:buFont typeface="Wingdings" pitchFamily="2" charset="2"/>
        <a:buChar char="§"/>
        <a:defRPr sz="2200">
          <a:solidFill>
            <a:schemeClr val="tx1"/>
          </a:solidFill>
          <a:latin typeface="+mn-lt"/>
        </a:defRPr>
      </a:lvl7pPr>
      <a:lvl8pPr marL="3429000" indent="-228600" algn="l" rtl="0" eaLnBrk="1" fontAlgn="base" hangingPunct="1">
        <a:spcBef>
          <a:spcPct val="20000"/>
        </a:spcBef>
        <a:spcAft>
          <a:spcPct val="20000"/>
        </a:spcAft>
        <a:buClr>
          <a:schemeClr val="hlink"/>
        </a:buClr>
        <a:buFont typeface="Wingdings" pitchFamily="2" charset="2"/>
        <a:buChar char="§"/>
        <a:defRPr sz="2200">
          <a:solidFill>
            <a:schemeClr val="tx1"/>
          </a:solidFill>
          <a:latin typeface="+mn-lt"/>
        </a:defRPr>
      </a:lvl8pPr>
      <a:lvl9pPr marL="3886200" indent="-228600" algn="l" rtl="0" eaLnBrk="1" fontAlgn="base" hangingPunct="1">
        <a:spcBef>
          <a:spcPct val="20000"/>
        </a:spcBef>
        <a:spcAft>
          <a:spcPct val="20000"/>
        </a:spcAft>
        <a:buClr>
          <a:schemeClr val="hlink"/>
        </a:buClr>
        <a:buFont typeface="Wingdings" pitchFamily="2" charset="2"/>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sz="3600" cap="small" dirty="0" smtClean="0"/>
              <a:t>Geographic tools and resources</a:t>
            </a:r>
            <a:endParaRPr lang="en-US" sz="3600" cap="small" dirty="0"/>
          </a:p>
        </p:txBody>
      </p:sp>
      <p:sp>
        <p:nvSpPr>
          <p:cNvPr id="3075" name="Rectangle 3"/>
          <p:cNvSpPr>
            <a:spLocks noGrp="1" noChangeArrowheads="1"/>
          </p:cNvSpPr>
          <p:nvPr>
            <p:ph type="subTitle" idx="1"/>
          </p:nvPr>
        </p:nvSpPr>
        <p:spPr>
          <a:xfrm>
            <a:off x="376238" y="2736850"/>
            <a:ext cx="8391525" cy="1752600"/>
          </a:xfrm>
        </p:spPr>
        <p:txBody>
          <a:bodyPr/>
          <a:lstStyle/>
          <a:p>
            <a:pPr eaLnBrk="1" hangingPunct="1"/>
            <a:r>
              <a:rPr lang="en-US" dirty="0" smtClean="0"/>
              <a:t>MEASURE Evaluation</a:t>
            </a:r>
          </a:p>
          <a:p>
            <a:pPr eaLnBrk="1" hangingPunct="1"/>
            <a:endParaRPr lang="en-US" sz="1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4"/>
          <p:cNvSpPr>
            <a:spLocks noGrp="1"/>
          </p:cNvSpPr>
          <p:nvPr>
            <p:ph type="title" idx="4294967295"/>
          </p:nvPr>
        </p:nvSpPr>
        <p:spPr/>
        <p:txBody>
          <a:bodyPr/>
          <a:lstStyle/>
          <a:p>
            <a:pPr eaLnBrk="1" hangingPunct="1"/>
            <a:r>
              <a:rPr lang="en-US" smtClean="0"/>
              <a:t>ArcGIS</a:t>
            </a:r>
          </a:p>
        </p:txBody>
      </p:sp>
      <p:sp>
        <p:nvSpPr>
          <p:cNvPr id="114691" name="Content Placeholder 5"/>
          <p:cNvSpPr>
            <a:spLocks noGrp="1"/>
          </p:cNvSpPr>
          <p:nvPr>
            <p:ph sz="half" idx="4294967295"/>
          </p:nvPr>
        </p:nvSpPr>
        <p:spPr>
          <a:xfrm>
            <a:off x="923925" y="1371600"/>
            <a:ext cx="3805238" cy="3962400"/>
          </a:xfrm>
        </p:spPr>
        <p:txBody>
          <a:bodyPr/>
          <a:lstStyle/>
          <a:p>
            <a:pPr eaLnBrk="1" hangingPunct="1">
              <a:buFont typeface="Wingdings" pitchFamily="2" charset="2"/>
              <a:buNone/>
            </a:pPr>
            <a:r>
              <a:rPr lang="en-US" sz="2800" b="1" i="1" smtClean="0"/>
              <a:t>Pros</a:t>
            </a:r>
          </a:p>
          <a:p>
            <a:pPr eaLnBrk="1" hangingPunct="1">
              <a:spcBef>
                <a:spcPct val="0"/>
              </a:spcBef>
            </a:pPr>
            <a:r>
              <a:rPr lang="en-US" sz="2200" smtClean="0"/>
              <a:t>Industry leader</a:t>
            </a:r>
          </a:p>
          <a:p>
            <a:pPr eaLnBrk="1" hangingPunct="1">
              <a:spcBef>
                <a:spcPct val="0"/>
              </a:spcBef>
            </a:pPr>
            <a:r>
              <a:rPr lang="en-US" sz="2200" smtClean="0"/>
              <a:t>Deeply involved in public health applications</a:t>
            </a:r>
          </a:p>
          <a:p>
            <a:pPr eaLnBrk="1" hangingPunct="1">
              <a:spcBef>
                <a:spcPct val="0"/>
              </a:spcBef>
            </a:pPr>
            <a:r>
              <a:rPr lang="en-US" sz="2200" smtClean="0"/>
              <a:t>Extensive technical support resources</a:t>
            </a:r>
          </a:p>
          <a:p>
            <a:pPr eaLnBrk="1" hangingPunct="1">
              <a:spcBef>
                <a:spcPct val="0"/>
              </a:spcBef>
            </a:pPr>
            <a:r>
              <a:rPr lang="en-US" sz="2200" smtClean="0"/>
              <a:t>Powerful, extensive inventory of tools and data</a:t>
            </a:r>
          </a:p>
          <a:p>
            <a:pPr eaLnBrk="1" hangingPunct="1">
              <a:spcBef>
                <a:spcPct val="0"/>
              </a:spcBef>
            </a:pPr>
            <a:r>
              <a:rPr lang="en-US" sz="2200" smtClean="0"/>
              <a:t>All-in-one, one-stop software package</a:t>
            </a:r>
          </a:p>
        </p:txBody>
      </p:sp>
      <p:sp>
        <p:nvSpPr>
          <p:cNvPr id="114692" name="Content Placeholder 6"/>
          <p:cNvSpPr>
            <a:spLocks noGrp="1"/>
          </p:cNvSpPr>
          <p:nvPr>
            <p:ph sz="half" idx="4294967295"/>
          </p:nvPr>
        </p:nvSpPr>
        <p:spPr>
          <a:xfrm>
            <a:off x="4881563" y="1371600"/>
            <a:ext cx="3805237" cy="3962400"/>
          </a:xfrm>
        </p:spPr>
        <p:txBody>
          <a:bodyPr/>
          <a:lstStyle/>
          <a:p>
            <a:pPr eaLnBrk="1" hangingPunct="1">
              <a:buFont typeface="Wingdings" pitchFamily="2" charset="2"/>
              <a:buNone/>
            </a:pPr>
            <a:r>
              <a:rPr lang="en-US" sz="2800" b="1" i="1" smtClean="0"/>
              <a:t>Cons</a:t>
            </a:r>
          </a:p>
          <a:p>
            <a:pPr eaLnBrk="1" hangingPunct="1">
              <a:spcBef>
                <a:spcPct val="0"/>
              </a:spcBef>
            </a:pPr>
            <a:r>
              <a:rPr lang="en-US" sz="2200" smtClean="0"/>
              <a:t>Expensive</a:t>
            </a:r>
          </a:p>
          <a:p>
            <a:pPr eaLnBrk="1" hangingPunct="1">
              <a:spcBef>
                <a:spcPct val="0"/>
              </a:spcBef>
            </a:pPr>
            <a:r>
              <a:rPr lang="en-US" sz="2200" smtClean="0"/>
              <a:t>Many products that require separate licenses</a:t>
            </a:r>
          </a:p>
          <a:p>
            <a:pPr eaLnBrk="1" hangingPunct="1">
              <a:spcBef>
                <a:spcPct val="0"/>
              </a:spcBef>
            </a:pPr>
            <a:r>
              <a:rPr lang="en-US" sz="2200" smtClean="0"/>
              <a:t>Time-consuming to learn</a:t>
            </a:r>
          </a:p>
          <a:p>
            <a:pPr eaLnBrk="1" hangingPunct="1">
              <a:spcBef>
                <a:spcPct val="0"/>
              </a:spcBef>
            </a:pPr>
            <a:r>
              <a:rPr lang="en-US" sz="2200" smtClean="0"/>
              <a:t>System requirements</a:t>
            </a:r>
          </a:p>
          <a:p>
            <a:pPr eaLnBrk="1" hangingPunct="1">
              <a:spcBef>
                <a:spcPct val="0"/>
              </a:spcBef>
            </a:pPr>
            <a:r>
              <a:rPr lang="en-US" sz="2200" smtClean="0"/>
              <a:t>All-in-one, one-stop software package</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690563" y="274638"/>
            <a:ext cx="7762875" cy="1143000"/>
          </a:xfrm>
        </p:spPr>
        <p:txBody>
          <a:bodyPr/>
          <a:lstStyle/>
          <a:p>
            <a:pPr algn="ctr"/>
            <a:r>
              <a:rPr lang="en-US" smtClean="0"/>
              <a:t>ArcGIS</a:t>
            </a:r>
          </a:p>
        </p:txBody>
      </p:sp>
      <p:sp>
        <p:nvSpPr>
          <p:cNvPr id="115715" name="Text Box 5"/>
          <p:cNvSpPr txBox="1">
            <a:spLocks noChangeArrowheads="1"/>
          </p:cNvSpPr>
          <p:nvPr/>
        </p:nvSpPr>
        <p:spPr bwMode="auto">
          <a:xfrm>
            <a:off x="3338513" y="5313363"/>
            <a:ext cx="2466975" cy="369887"/>
          </a:xfrm>
          <a:prstGeom prst="rect">
            <a:avLst/>
          </a:prstGeom>
          <a:noFill/>
          <a:ln w="9525">
            <a:noFill/>
            <a:miter lim="800000"/>
            <a:headEnd/>
            <a:tailEnd/>
          </a:ln>
        </p:spPr>
        <p:txBody>
          <a:bodyPr wrap="none">
            <a:spAutoFit/>
          </a:bodyPr>
          <a:lstStyle/>
          <a:p>
            <a:r>
              <a:rPr lang="en-US"/>
              <a:t>Source: www.esri.com</a:t>
            </a:r>
          </a:p>
        </p:txBody>
      </p:sp>
      <p:pic>
        <p:nvPicPr>
          <p:cNvPr id="115716" name="Content Placeholder 5" descr="ESRI_ArcGIS_SysReqs.jpg"/>
          <p:cNvPicPr>
            <a:picLocks noGrp="1" noChangeAspect="1"/>
          </p:cNvPicPr>
          <p:nvPr>
            <p:ph idx="1"/>
          </p:nvPr>
        </p:nvPicPr>
        <p:blipFill>
          <a:blip r:embed="rId3" cstate="print"/>
          <a:srcRect/>
          <a:stretch>
            <a:fillRect/>
          </a:stretch>
        </p:blipFill>
        <p:spPr>
          <a:xfrm>
            <a:off x="2079625" y="1216025"/>
            <a:ext cx="4984750" cy="41148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4"/>
          <p:cNvSpPr>
            <a:spLocks noGrp="1"/>
          </p:cNvSpPr>
          <p:nvPr>
            <p:ph type="title" idx="4294967295"/>
          </p:nvPr>
        </p:nvSpPr>
        <p:spPr/>
        <p:txBody>
          <a:bodyPr/>
          <a:lstStyle/>
          <a:p>
            <a:pPr eaLnBrk="1" hangingPunct="1"/>
            <a:r>
              <a:rPr lang="en-US" smtClean="0"/>
              <a:t>ArcGIS</a:t>
            </a:r>
          </a:p>
        </p:txBody>
      </p:sp>
      <p:sp>
        <p:nvSpPr>
          <p:cNvPr id="116739" name="Content Placeholder 5"/>
          <p:cNvSpPr>
            <a:spLocks noGrp="1"/>
          </p:cNvSpPr>
          <p:nvPr>
            <p:ph sz="half" idx="4294967295"/>
          </p:nvPr>
        </p:nvSpPr>
        <p:spPr>
          <a:xfrm>
            <a:off x="923925" y="1371600"/>
            <a:ext cx="3805238" cy="3962400"/>
          </a:xfrm>
        </p:spPr>
        <p:txBody>
          <a:bodyPr/>
          <a:lstStyle/>
          <a:p>
            <a:pPr eaLnBrk="1" hangingPunct="1">
              <a:buFont typeface="Wingdings" pitchFamily="2" charset="2"/>
              <a:buNone/>
            </a:pPr>
            <a:r>
              <a:rPr lang="en-US" sz="2800" b="1" i="1" smtClean="0"/>
              <a:t>Pros</a:t>
            </a:r>
          </a:p>
          <a:p>
            <a:pPr eaLnBrk="1" hangingPunct="1">
              <a:spcBef>
                <a:spcPct val="0"/>
              </a:spcBef>
            </a:pPr>
            <a:r>
              <a:rPr lang="en-US" sz="2200" smtClean="0"/>
              <a:t>Industry leader</a:t>
            </a:r>
          </a:p>
          <a:p>
            <a:pPr eaLnBrk="1" hangingPunct="1">
              <a:spcBef>
                <a:spcPct val="0"/>
              </a:spcBef>
            </a:pPr>
            <a:r>
              <a:rPr lang="en-US" sz="2200" smtClean="0"/>
              <a:t>Highly involved in public health applications</a:t>
            </a:r>
          </a:p>
          <a:p>
            <a:pPr eaLnBrk="1" hangingPunct="1">
              <a:spcBef>
                <a:spcPct val="0"/>
              </a:spcBef>
            </a:pPr>
            <a:r>
              <a:rPr lang="en-US" sz="2200" smtClean="0"/>
              <a:t>Extensive technical support resources</a:t>
            </a:r>
          </a:p>
          <a:p>
            <a:pPr eaLnBrk="1" hangingPunct="1">
              <a:spcBef>
                <a:spcPct val="0"/>
              </a:spcBef>
            </a:pPr>
            <a:r>
              <a:rPr lang="en-US" sz="2200" smtClean="0"/>
              <a:t>Powerful, extensive inventory of tools and data</a:t>
            </a:r>
          </a:p>
          <a:p>
            <a:pPr eaLnBrk="1" hangingPunct="1">
              <a:spcBef>
                <a:spcPct val="0"/>
              </a:spcBef>
            </a:pPr>
            <a:r>
              <a:rPr lang="en-US" sz="2200" smtClean="0">
                <a:solidFill>
                  <a:srgbClr val="FFFF00"/>
                </a:solidFill>
              </a:rPr>
              <a:t>All-in-one, one-stop software package</a:t>
            </a:r>
          </a:p>
        </p:txBody>
      </p:sp>
      <p:sp>
        <p:nvSpPr>
          <p:cNvPr id="116740" name="Content Placeholder 6"/>
          <p:cNvSpPr>
            <a:spLocks noGrp="1"/>
          </p:cNvSpPr>
          <p:nvPr>
            <p:ph sz="half" idx="4294967295"/>
          </p:nvPr>
        </p:nvSpPr>
        <p:spPr>
          <a:xfrm>
            <a:off x="4881563" y="1371600"/>
            <a:ext cx="3805237" cy="3962400"/>
          </a:xfrm>
        </p:spPr>
        <p:txBody>
          <a:bodyPr/>
          <a:lstStyle/>
          <a:p>
            <a:pPr eaLnBrk="1" hangingPunct="1">
              <a:buFont typeface="Wingdings" pitchFamily="2" charset="2"/>
              <a:buNone/>
            </a:pPr>
            <a:r>
              <a:rPr lang="en-US" sz="2800" b="1" i="1" smtClean="0"/>
              <a:t>Cons</a:t>
            </a:r>
          </a:p>
          <a:p>
            <a:pPr eaLnBrk="1" hangingPunct="1">
              <a:spcBef>
                <a:spcPct val="0"/>
              </a:spcBef>
            </a:pPr>
            <a:r>
              <a:rPr lang="en-US" sz="2200" smtClean="0"/>
              <a:t>Expensive</a:t>
            </a:r>
          </a:p>
          <a:p>
            <a:pPr eaLnBrk="1" hangingPunct="1">
              <a:spcBef>
                <a:spcPct val="0"/>
              </a:spcBef>
            </a:pPr>
            <a:r>
              <a:rPr lang="en-US" sz="2200" smtClean="0"/>
              <a:t>Many products that require separate licenses</a:t>
            </a:r>
          </a:p>
          <a:p>
            <a:pPr eaLnBrk="1" hangingPunct="1">
              <a:spcBef>
                <a:spcPct val="0"/>
              </a:spcBef>
            </a:pPr>
            <a:r>
              <a:rPr lang="en-US" sz="2200" smtClean="0"/>
              <a:t>Time-consuming to learn</a:t>
            </a:r>
          </a:p>
          <a:p>
            <a:pPr eaLnBrk="1" hangingPunct="1">
              <a:spcBef>
                <a:spcPct val="0"/>
              </a:spcBef>
            </a:pPr>
            <a:r>
              <a:rPr lang="en-US" sz="2200" smtClean="0"/>
              <a:t>System requirements</a:t>
            </a:r>
          </a:p>
          <a:p>
            <a:pPr eaLnBrk="1" hangingPunct="1">
              <a:spcBef>
                <a:spcPct val="0"/>
              </a:spcBef>
            </a:pPr>
            <a:r>
              <a:rPr lang="en-US" sz="2200" smtClean="0">
                <a:solidFill>
                  <a:srgbClr val="FFFF00"/>
                </a:solidFill>
              </a:rPr>
              <a:t>All-in-one, one-stop software package</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690563" y="274638"/>
            <a:ext cx="7762875" cy="1143000"/>
          </a:xfrm>
        </p:spPr>
        <p:txBody>
          <a:bodyPr/>
          <a:lstStyle/>
          <a:p>
            <a:pPr algn="ctr"/>
            <a:r>
              <a:rPr lang="en-US" smtClean="0"/>
              <a:t>DevInfo</a:t>
            </a:r>
          </a:p>
        </p:txBody>
      </p:sp>
      <p:sp>
        <p:nvSpPr>
          <p:cNvPr id="117763" name="Text Box 5"/>
          <p:cNvSpPr txBox="1">
            <a:spLocks noChangeArrowheads="1"/>
          </p:cNvSpPr>
          <p:nvPr/>
        </p:nvSpPr>
        <p:spPr bwMode="auto">
          <a:xfrm>
            <a:off x="3614738" y="5313363"/>
            <a:ext cx="1914525" cy="369887"/>
          </a:xfrm>
          <a:prstGeom prst="rect">
            <a:avLst/>
          </a:prstGeom>
          <a:noFill/>
          <a:ln w="9525">
            <a:noFill/>
            <a:miter lim="800000"/>
            <a:headEnd/>
            <a:tailEnd/>
          </a:ln>
        </p:spPr>
        <p:txBody>
          <a:bodyPr wrap="none">
            <a:spAutoFit/>
          </a:bodyPr>
          <a:lstStyle/>
          <a:p>
            <a:r>
              <a:rPr lang="en-US"/>
              <a:t>www.devinfo.org</a:t>
            </a:r>
          </a:p>
        </p:txBody>
      </p:sp>
      <p:pic>
        <p:nvPicPr>
          <p:cNvPr id="117764" name="Content Placeholder 6" descr="DevInfo_SplashScreen.jpg"/>
          <p:cNvPicPr>
            <a:picLocks noGrp="1" noChangeAspect="1"/>
          </p:cNvPicPr>
          <p:nvPr>
            <p:ph idx="1"/>
          </p:nvPr>
        </p:nvPicPr>
        <p:blipFill>
          <a:blip r:embed="rId3" cstate="print"/>
          <a:srcRect/>
          <a:stretch>
            <a:fillRect/>
          </a:stretch>
        </p:blipFill>
        <p:spPr>
          <a:xfrm>
            <a:off x="1435100" y="1216025"/>
            <a:ext cx="6273800" cy="41148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690563" y="274638"/>
            <a:ext cx="7762875" cy="1143000"/>
          </a:xfrm>
        </p:spPr>
        <p:txBody>
          <a:bodyPr/>
          <a:lstStyle/>
          <a:p>
            <a:pPr algn="ctr"/>
            <a:r>
              <a:rPr lang="en-US" smtClean="0"/>
              <a:t>DevInfo</a:t>
            </a:r>
          </a:p>
        </p:txBody>
      </p:sp>
      <p:pic>
        <p:nvPicPr>
          <p:cNvPr id="118787" name="Content Placeholder 5" descr="DevInfo_SampleMap.jpg"/>
          <p:cNvPicPr>
            <a:picLocks noGrp="1" noChangeAspect="1"/>
          </p:cNvPicPr>
          <p:nvPr>
            <p:ph idx="1"/>
          </p:nvPr>
        </p:nvPicPr>
        <p:blipFill>
          <a:blip r:embed="rId3" cstate="print"/>
          <a:srcRect/>
          <a:stretch>
            <a:fillRect/>
          </a:stretch>
        </p:blipFill>
        <p:spPr>
          <a:xfrm>
            <a:off x="1771650" y="1216025"/>
            <a:ext cx="5600700" cy="4479925"/>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4"/>
          <p:cNvSpPr>
            <a:spLocks noGrp="1"/>
          </p:cNvSpPr>
          <p:nvPr>
            <p:ph type="title" idx="4294967295"/>
          </p:nvPr>
        </p:nvSpPr>
        <p:spPr/>
        <p:txBody>
          <a:bodyPr/>
          <a:lstStyle/>
          <a:p>
            <a:pPr eaLnBrk="1" hangingPunct="1"/>
            <a:r>
              <a:rPr lang="en-US" smtClean="0"/>
              <a:t>DevInfo</a:t>
            </a:r>
          </a:p>
        </p:txBody>
      </p:sp>
      <p:sp>
        <p:nvSpPr>
          <p:cNvPr id="119811" name="Content Placeholder 5"/>
          <p:cNvSpPr>
            <a:spLocks noGrp="1"/>
          </p:cNvSpPr>
          <p:nvPr>
            <p:ph sz="half" idx="4294967295"/>
          </p:nvPr>
        </p:nvSpPr>
        <p:spPr>
          <a:xfrm>
            <a:off x="923925" y="1371600"/>
            <a:ext cx="3805238" cy="3962400"/>
          </a:xfrm>
        </p:spPr>
        <p:txBody>
          <a:bodyPr/>
          <a:lstStyle/>
          <a:p>
            <a:pPr eaLnBrk="1" hangingPunct="1">
              <a:buFont typeface="Wingdings" pitchFamily="2" charset="2"/>
              <a:buNone/>
            </a:pPr>
            <a:r>
              <a:rPr lang="en-US" sz="2800" b="1" i="1" smtClean="0"/>
              <a:t>Pros</a:t>
            </a:r>
          </a:p>
          <a:p>
            <a:pPr eaLnBrk="1" hangingPunct="1">
              <a:spcBef>
                <a:spcPct val="0"/>
              </a:spcBef>
            </a:pPr>
            <a:r>
              <a:rPr lang="en-US" sz="2200" smtClean="0"/>
              <a:t>Free</a:t>
            </a:r>
          </a:p>
          <a:p>
            <a:pPr eaLnBrk="1" hangingPunct="1">
              <a:spcBef>
                <a:spcPct val="0"/>
              </a:spcBef>
            </a:pPr>
            <a:r>
              <a:rPr lang="en-US" sz="2200" smtClean="0"/>
              <a:t>Appealing interface</a:t>
            </a:r>
          </a:p>
          <a:p>
            <a:pPr eaLnBrk="1" hangingPunct="1">
              <a:spcBef>
                <a:spcPct val="0"/>
              </a:spcBef>
            </a:pPr>
            <a:r>
              <a:rPr lang="en-US" sz="2200" smtClean="0"/>
              <a:t>Solid data management and mapping tools</a:t>
            </a:r>
          </a:p>
          <a:p>
            <a:pPr eaLnBrk="1" hangingPunct="1">
              <a:spcBef>
                <a:spcPct val="0"/>
              </a:spcBef>
            </a:pPr>
            <a:r>
              <a:rPr lang="en-US" sz="2200" smtClean="0"/>
              <a:t>Excellent reporting tool</a:t>
            </a:r>
          </a:p>
          <a:p>
            <a:pPr eaLnBrk="1" hangingPunct="1">
              <a:spcBef>
                <a:spcPct val="0"/>
              </a:spcBef>
            </a:pPr>
            <a:r>
              <a:rPr lang="en-US" sz="2200" smtClean="0"/>
              <a:t>Easy, step-by-step flow</a:t>
            </a:r>
          </a:p>
          <a:p>
            <a:pPr eaLnBrk="1" hangingPunct="1">
              <a:spcBef>
                <a:spcPct val="0"/>
              </a:spcBef>
            </a:pPr>
            <a:r>
              <a:rPr lang="en-US" sz="2200" smtClean="0"/>
              <a:t>Supports any geographic level of data</a:t>
            </a:r>
          </a:p>
          <a:p>
            <a:pPr eaLnBrk="1" hangingPunct="1">
              <a:spcBef>
                <a:spcPct val="0"/>
              </a:spcBef>
            </a:pPr>
            <a:r>
              <a:rPr lang="en-US" sz="2200" smtClean="0"/>
              <a:t>Product well-supported by UN</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4"/>
          <p:cNvSpPr>
            <a:spLocks noGrp="1"/>
          </p:cNvSpPr>
          <p:nvPr>
            <p:ph type="title" idx="4294967295"/>
          </p:nvPr>
        </p:nvSpPr>
        <p:spPr/>
        <p:txBody>
          <a:bodyPr/>
          <a:lstStyle/>
          <a:p>
            <a:pPr eaLnBrk="1" hangingPunct="1"/>
            <a:r>
              <a:rPr lang="en-US" smtClean="0"/>
              <a:t>DevInfo</a:t>
            </a:r>
          </a:p>
        </p:txBody>
      </p:sp>
      <p:sp>
        <p:nvSpPr>
          <p:cNvPr id="120835" name="Content Placeholder 5"/>
          <p:cNvSpPr>
            <a:spLocks noGrp="1"/>
          </p:cNvSpPr>
          <p:nvPr>
            <p:ph sz="half" idx="4294967295"/>
          </p:nvPr>
        </p:nvSpPr>
        <p:spPr>
          <a:xfrm>
            <a:off x="923925" y="1371600"/>
            <a:ext cx="3805238" cy="3962400"/>
          </a:xfrm>
        </p:spPr>
        <p:txBody>
          <a:bodyPr/>
          <a:lstStyle/>
          <a:p>
            <a:pPr eaLnBrk="1" hangingPunct="1">
              <a:buFont typeface="Wingdings" pitchFamily="2" charset="2"/>
              <a:buNone/>
            </a:pPr>
            <a:r>
              <a:rPr lang="en-US" sz="2800" b="1" i="1" smtClean="0"/>
              <a:t>Pros</a:t>
            </a:r>
          </a:p>
          <a:p>
            <a:pPr eaLnBrk="1" hangingPunct="1">
              <a:spcBef>
                <a:spcPct val="0"/>
              </a:spcBef>
            </a:pPr>
            <a:r>
              <a:rPr lang="en-US" sz="2200" smtClean="0"/>
              <a:t>Free</a:t>
            </a:r>
          </a:p>
          <a:p>
            <a:pPr eaLnBrk="1" hangingPunct="1">
              <a:spcBef>
                <a:spcPct val="0"/>
              </a:spcBef>
            </a:pPr>
            <a:r>
              <a:rPr lang="en-US" sz="2200" smtClean="0"/>
              <a:t>Appealing interface</a:t>
            </a:r>
          </a:p>
          <a:p>
            <a:pPr eaLnBrk="1" hangingPunct="1">
              <a:spcBef>
                <a:spcPct val="0"/>
              </a:spcBef>
            </a:pPr>
            <a:r>
              <a:rPr lang="en-US" sz="2200" smtClean="0"/>
              <a:t>Solid data management and mapping tools</a:t>
            </a:r>
          </a:p>
          <a:p>
            <a:pPr eaLnBrk="1" hangingPunct="1">
              <a:spcBef>
                <a:spcPct val="0"/>
              </a:spcBef>
            </a:pPr>
            <a:r>
              <a:rPr lang="en-US" sz="2200" smtClean="0"/>
              <a:t>Excellent reporting tool</a:t>
            </a:r>
          </a:p>
          <a:p>
            <a:pPr eaLnBrk="1" hangingPunct="1">
              <a:spcBef>
                <a:spcPct val="0"/>
              </a:spcBef>
            </a:pPr>
            <a:r>
              <a:rPr lang="en-US" sz="2200" smtClean="0"/>
              <a:t>Easy, step-by-step flow</a:t>
            </a:r>
          </a:p>
          <a:p>
            <a:pPr eaLnBrk="1" hangingPunct="1">
              <a:spcBef>
                <a:spcPct val="0"/>
              </a:spcBef>
            </a:pPr>
            <a:r>
              <a:rPr lang="en-US" sz="2200" smtClean="0"/>
              <a:t>Supports any geographic level of data</a:t>
            </a:r>
          </a:p>
          <a:p>
            <a:pPr eaLnBrk="1" hangingPunct="1">
              <a:spcBef>
                <a:spcPct val="0"/>
              </a:spcBef>
            </a:pPr>
            <a:r>
              <a:rPr lang="en-US" sz="2200" smtClean="0"/>
              <a:t>Product well-supported by UN</a:t>
            </a:r>
          </a:p>
        </p:txBody>
      </p:sp>
      <p:sp>
        <p:nvSpPr>
          <p:cNvPr id="120836" name="Content Placeholder 6"/>
          <p:cNvSpPr>
            <a:spLocks noGrp="1"/>
          </p:cNvSpPr>
          <p:nvPr>
            <p:ph sz="half" idx="4294967295"/>
          </p:nvPr>
        </p:nvSpPr>
        <p:spPr>
          <a:xfrm>
            <a:off x="4881563" y="1371600"/>
            <a:ext cx="3805237" cy="3962400"/>
          </a:xfrm>
        </p:spPr>
        <p:txBody>
          <a:bodyPr/>
          <a:lstStyle/>
          <a:p>
            <a:pPr eaLnBrk="1" hangingPunct="1">
              <a:buFont typeface="Wingdings" pitchFamily="2" charset="2"/>
              <a:buNone/>
            </a:pPr>
            <a:r>
              <a:rPr lang="en-US" sz="2800" b="1" i="1" smtClean="0"/>
              <a:t>Cons</a:t>
            </a:r>
          </a:p>
          <a:p>
            <a:pPr eaLnBrk="1" hangingPunct="1">
              <a:spcBef>
                <a:spcPct val="0"/>
              </a:spcBef>
            </a:pPr>
            <a:r>
              <a:rPr lang="en-US" sz="2200" smtClean="0"/>
              <a:t>Limited GIS capabilities</a:t>
            </a:r>
          </a:p>
          <a:p>
            <a:pPr eaLnBrk="1" hangingPunct="1">
              <a:spcBef>
                <a:spcPct val="0"/>
              </a:spcBef>
            </a:pPr>
            <a:r>
              <a:rPr lang="en-US" sz="2200" smtClean="0"/>
              <a:t>Focused exclusively on reporting for MDGs</a:t>
            </a:r>
          </a:p>
          <a:p>
            <a:pPr eaLnBrk="1" hangingPunct="1">
              <a:spcBef>
                <a:spcPct val="0"/>
              </a:spcBef>
            </a:pPr>
            <a:r>
              <a:rPr lang="en-US" sz="2200" smtClean="0"/>
              <a:t>Step-by-step process can be restrictive</a:t>
            </a:r>
          </a:p>
          <a:p>
            <a:pPr eaLnBrk="1" hangingPunct="1">
              <a:spcBef>
                <a:spcPct val="0"/>
              </a:spcBef>
            </a:pPr>
            <a:r>
              <a:rPr lang="en-US" sz="2200" smtClean="0"/>
              <a:t>Learning curve for customization</a:t>
            </a:r>
          </a:p>
          <a:p>
            <a:pPr eaLnBrk="1" hangingPunct="1">
              <a:spcBef>
                <a:spcPct val="0"/>
              </a:spcBef>
            </a:pPr>
            <a:endParaRPr lang="en-US" sz="2200" smtClean="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a:xfrm>
            <a:off x="690563" y="274638"/>
            <a:ext cx="7762875" cy="1143000"/>
          </a:xfrm>
        </p:spPr>
        <p:txBody>
          <a:bodyPr/>
          <a:lstStyle/>
          <a:p>
            <a:pPr algn="ctr"/>
            <a:r>
              <a:rPr lang="en-US" smtClean="0"/>
              <a:t>DIVA-GIS</a:t>
            </a:r>
          </a:p>
        </p:txBody>
      </p:sp>
      <p:pic>
        <p:nvPicPr>
          <p:cNvPr id="121859" name="Content Placeholder 4" descr="DIVAGIS_SplashScreen.jpg"/>
          <p:cNvPicPr>
            <a:picLocks noGrp="1" noChangeAspect="1"/>
          </p:cNvPicPr>
          <p:nvPr>
            <p:ph idx="1"/>
          </p:nvPr>
        </p:nvPicPr>
        <p:blipFill>
          <a:blip r:embed="rId3" cstate="print"/>
          <a:srcRect/>
          <a:stretch>
            <a:fillRect/>
          </a:stretch>
        </p:blipFill>
        <p:spPr>
          <a:xfrm>
            <a:off x="2703513" y="1216025"/>
            <a:ext cx="3736975" cy="4114800"/>
          </a:xfrm>
        </p:spPr>
      </p:pic>
      <p:sp>
        <p:nvSpPr>
          <p:cNvPr id="121860" name="Text Box 5"/>
          <p:cNvSpPr txBox="1">
            <a:spLocks noChangeArrowheads="1"/>
          </p:cNvSpPr>
          <p:nvPr/>
        </p:nvSpPr>
        <p:spPr bwMode="auto">
          <a:xfrm>
            <a:off x="3608388" y="5313363"/>
            <a:ext cx="1927225" cy="369887"/>
          </a:xfrm>
          <a:prstGeom prst="rect">
            <a:avLst/>
          </a:prstGeom>
          <a:noFill/>
          <a:ln w="9525">
            <a:noFill/>
            <a:miter lim="800000"/>
            <a:headEnd/>
            <a:tailEnd/>
          </a:ln>
        </p:spPr>
        <p:txBody>
          <a:bodyPr wrap="none">
            <a:spAutoFit/>
          </a:bodyPr>
          <a:lstStyle/>
          <a:p>
            <a:r>
              <a:rPr lang="en-US"/>
              <a:t>www.diva-gis.org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a:xfrm>
            <a:off x="690563" y="274638"/>
            <a:ext cx="7762875" cy="1143000"/>
          </a:xfrm>
        </p:spPr>
        <p:txBody>
          <a:bodyPr/>
          <a:lstStyle/>
          <a:p>
            <a:pPr algn="ctr"/>
            <a:r>
              <a:rPr lang="en-US" smtClean="0"/>
              <a:t>DIVA-GIS</a:t>
            </a:r>
          </a:p>
        </p:txBody>
      </p:sp>
      <p:pic>
        <p:nvPicPr>
          <p:cNvPr id="122883" name="Content Placeholder 8" descr="DIVAGIS_TableView.jpg"/>
          <p:cNvPicPr>
            <a:picLocks noGrp="1" noChangeAspect="1"/>
          </p:cNvPicPr>
          <p:nvPr>
            <p:ph idx="1"/>
          </p:nvPr>
        </p:nvPicPr>
        <p:blipFill>
          <a:blip r:embed="rId3" cstate="print"/>
          <a:srcRect/>
          <a:stretch>
            <a:fillRect/>
          </a:stretch>
        </p:blipFill>
        <p:spPr>
          <a:xfrm>
            <a:off x="457200" y="1903413"/>
            <a:ext cx="8229600" cy="2911475"/>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a:xfrm>
            <a:off x="690563" y="274638"/>
            <a:ext cx="7762875" cy="1143000"/>
          </a:xfrm>
        </p:spPr>
        <p:txBody>
          <a:bodyPr/>
          <a:lstStyle/>
          <a:p>
            <a:pPr algn="ctr"/>
            <a:r>
              <a:rPr lang="en-US" smtClean="0"/>
              <a:t>DIVA-GIS</a:t>
            </a:r>
          </a:p>
        </p:txBody>
      </p:sp>
      <p:pic>
        <p:nvPicPr>
          <p:cNvPr id="123907" name="Content Placeholder 8" descr="DIVAGIS_SampleMap.jpg"/>
          <p:cNvPicPr>
            <a:picLocks noGrp="1" noChangeAspect="1"/>
          </p:cNvPicPr>
          <p:nvPr>
            <p:ph idx="1"/>
          </p:nvPr>
        </p:nvPicPr>
        <p:blipFill>
          <a:blip r:embed="rId3" cstate="print"/>
          <a:srcRect/>
          <a:stretch>
            <a:fillRect/>
          </a:stretch>
        </p:blipFill>
        <p:spPr>
          <a:xfrm>
            <a:off x="1695450" y="1216025"/>
            <a:ext cx="5753100" cy="4479925"/>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Objectives</a:t>
            </a:r>
            <a:endParaRPr lang="en-US" dirty="0"/>
          </a:p>
        </p:txBody>
      </p:sp>
      <p:sp>
        <p:nvSpPr>
          <p:cNvPr id="3" name="Content Placeholder 2"/>
          <p:cNvSpPr>
            <a:spLocks noGrp="1"/>
          </p:cNvSpPr>
          <p:nvPr>
            <p:ph idx="1"/>
          </p:nvPr>
        </p:nvSpPr>
        <p:spPr/>
        <p:txBody>
          <a:bodyPr/>
          <a:lstStyle/>
          <a:p>
            <a:r>
              <a:rPr lang="en-US" dirty="0" smtClean="0"/>
              <a:t>Showcase geographic tools</a:t>
            </a:r>
          </a:p>
          <a:p>
            <a:r>
              <a:rPr lang="en-US" dirty="0" smtClean="0"/>
              <a:t>Provide resources for geographic data</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4"/>
          <p:cNvSpPr>
            <a:spLocks noGrp="1"/>
          </p:cNvSpPr>
          <p:nvPr>
            <p:ph type="title" idx="4294967295"/>
          </p:nvPr>
        </p:nvSpPr>
        <p:spPr/>
        <p:txBody>
          <a:bodyPr/>
          <a:lstStyle/>
          <a:p>
            <a:pPr eaLnBrk="1" hangingPunct="1"/>
            <a:r>
              <a:rPr lang="en-US" smtClean="0"/>
              <a:t>DIVA-GIS</a:t>
            </a:r>
          </a:p>
        </p:txBody>
      </p:sp>
      <p:sp>
        <p:nvSpPr>
          <p:cNvPr id="124931" name="Content Placeholder 5"/>
          <p:cNvSpPr>
            <a:spLocks noGrp="1"/>
          </p:cNvSpPr>
          <p:nvPr>
            <p:ph sz="half" idx="4294967295"/>
          </p:nvPr>
        </p:nvSpPr>
        <p:spPr>
          <a:xfrm>
            <a:off x="923925" y="1371600"/>
            <a:ext cx="3805238" cy="3962400"/>
          </a:xfrm>
        </p:spPr>
        <p:txBody>
          <a:bodyPr/>
          <a:lstStyle/>
          <a:p>
            <a:pPr eaLnBrk="1" hangingPunct="1">
              <a:buFont typeface="Wingdings" pitchFamily="2" charset="2"/>
              <a:buNone/>
            </a:pPr>
            <a:r>
              <a:rPr lang="en-US" sz="2800" b="1" i="1" smtClean="0"/>
              <a:t>Pros</a:t>
            </a:r>
          </a:p>
          <a:p>
            <a:pPr eaLnBrk="1" hangingPunct="1">
              <a:spcBef>
                <a:spcPct val="0"/>
              </a:spcBef>
            </a:pPr>
            <a:r>
              <a:rPr lang="en-US" sz="2200" smtClean="0"/>
              <a:t>Free</a:t>
            </a:r>
          </a:p>
          <a:p>
            <a:pPr eaLnBrk="1" hangingPunct="1">
              <a:spcBef>
                <a:spcPct val="0"/>
              </a:spcBef>
            </a:pPr>
            <a:r>
              <a:rPr lang="en-US" sz="2200" smtClean="0"/>
              <a:t>Uses shapefiles and standard image formats</a:t>
            </a:r>
          </a:p>
          <a:p>
            <a:pPr eaLnBrk="1" hangingPunct="1">
              <a:spcBef>
                <a:spcPct val="0"/>
              </a:spcBef>
            </a:pPr>
            <a:r>
              <a:rPr lang="en-US" sz="2200" smtClean="0"/>
              <a:t>Provides some basic statistical and mapping tools</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4"/>
          <p:cNvSpPr>
            <a:spLocks noGrp="1"/>
          </p:cNvSpPr>
          <p:nvPr>
            <p:ph type="title" idx="4294967295"/>
          </p:nvPr>
        </p:nvSpPr>
        <p:spPr/>
        <p:txBody>
          <a:bodyPr/>
          <a:lstStyle/>
          <a:p>
            <a:pPr eaLnBrk="1" hangingPunct="1"/>
            <a:r>
              <a:rPr lang="en-US" smtClean="0"/>
              <a:t>DIVA-GIS</a:t>
            </a:r>
          </a:p>
        </p:txBody>
      </p:sp>
      <p:sp>
        <p:nvSpPr>
          <p:cNvPr id="125955" name="Content Placeholder 5"/>
          <p:cNvSpPr>
            <a:spLocks noGrp="1"/>
          </p:cNvSpPr>
          <p:nvPr>
            <p:ph sz="half" idx="4294967295"/>
          </p:nvPr>
        </p:nvSpPr>
        <p:spPr>
          <a:xfrm>
            <a:off x="923925" y="1371600"/>
            <a:ext cx="3805238" cy="3962400"/>
          </a:xfrm>
        </p:spPr>
        <p:txBody>
          <a:bodyPr/>
          <a:lstStyle/>
          <a:p>
            <a:pPr eaLnBrk="1" hangingPunct="1">
              <a:buFont typeface="Wingdings" pitchFamily="2" charset="2"/>
              <a:buNone/>
            </a:pPr>
            <a:r>
              <a:rPr lang="en-US" sz="2800" b="1" i="1" smtClean="0"/>
              <a:t>Pros</a:t>
            </a:r>
          </a:p>
          <a:p>
            <a:pPr eaLnBrk="1" hangingPunct="1">
              <a:spcBef>
                <a:spcPct val="0"/>
              </a:spcBef>
            </a:pPr>
            <a:r>
              <a:rPr lang="en-US" sz="2200" smtClean="0"/>
              <a:t>Free</a:t>
            </a:r>
          </a:p>
          <a:p>
            <a:pPr eaLnBrk="1" hangingPunct="1">
              <a:spcBef>
                <a:spcPct val="0"/>
              </a:spcBef>
            </a:pPr>
            <a:r>
              <a:rPr lang="en-US" sz="2200" smtClean="0"/>
              <a:t>Uses shapefiles and standard image formats</a:t>
            </a:r>
          </a:p>
          <a:p>
            <a:pPr eaLnBrk="1" hangingPunct="1">
              <a:spcBef>
                <a:spcPct val="0"/>
              </a:spcBef>
            </a:pPr>
            <a:r>
              <a:rPr lang="en-US" sz="2200" smtClean="0"/>
              <a:t>Provides some basic statistical and mapping tools</a:t>
            </a:r>
          </a:p>
        </p:txBody>
      </p:sp>
      <p:sp>
        <p:nvSpPr>
          <p:cNvPr id="125956" name="Content Placeholder 6"/>
          <p:cNvSpPr>
            <a:spLocks noGrp="1"/>
          </p:cNvSpPr>
          <p:nvPr>
            <p:ph sz="half" idx="4294967295"/>
          </p:nvPr>
        </p:nvSpPr>
        <p:spPr>
          <a:xfrm>
            <a:off x="4881563" y="1371600"/>
            <a:ext cx="3805237" cy="3962400"/>
          </a:xfrm>
        </p:spPr>
        <p:txBody>
          <a:bodyPr/>
          <a:lstStyle/>
          <a:p>
            <a:pPr eaLnBrk="1" hangingPunct="1">
              <a:buFont typeface="Wingdings" pitchFamily="2" charset="2"/>
              <a:buNone/>
            </a:pPr>
            <a:r>
              <a:rPr lang="en-US" sz="2800" b="1" i="1" dirty="0" smtClean="0"/>
              <a:t>Cons</a:t>
            </a:r>
          </a:p>
          <a:p>
            <a:pPr eaLnBrk="1" hangingPunct="1">
              <a:spcBef>
                <a:spcPct val="0"/>
              </a:spcBef>
            </a:pPr>
            <a:r>
              <a:rPr lang="en-US" sz="2200" dirty="0" smtClean="0"/>
              <a:t>Learning curve; interface not intuitive</a:t>
            </a:r>
          </a:p>
          <a:p>
            <a:pPr eaLnBrk="1" hangingPunct="1">
              <a:spcBef>
                <a:spcPct val="0"/>
              </a:spcBef>
            </a:pPr>
            <a:r>
              <a:rPr lang="en-US" sz="2200" dirty="0" smtClean="0"/>
              <a:t>Not designed for public health professionals</a:t>
            </a:r>
          </a:p>
          <a:p>
            <a:pPr eaLnBrk="1" hangingPunct="1">
              <a:spcBef>
                <a:spcPct val="0"/>
              </a:spcBef>
            </a:pPr>
            <a:r>
              <a:rPr lang="en-US" sz="2200" dirty="0" smtClean="0"/>
              <a:t>Analytical tools biased toward raster data</a:t>
            </a:r>
          </a:p>
          <a:p>
            <a:pPr eaLnBrk="1" hangingPunct="1">
              <a:spcBef>
                <a:spcPct val="0"/>
              </a:spcBef>
            </a:pPr>
            <a:endParaRPr lang="en-US" sz="2200" dirty="0" smtClean="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a:xfrm>
            <a:off x="690563" y="274638"/>
            <a:ext cx="7762875" cy="1143000"/>
          </a:xfrm>
        </p:spPr>
        <p:txBody>
          <a:bodyPr/>
          <a:lstStyle/>
          <a:p>
            <a:pPr algn="ctr"/>
            <a:r>
              <a:rPr lang="en-US" smtClean="0"/>
              <a:t>Epi Info / Epi Map</a:t>
            </a:r>
          </a:p>
        </p:txBody>
      </p:sp>
      <p:pic>
        <p:nvPicPr>
          <p:cNvPr id="126979" name="Content Placeholder 5" descr="EpiMap_SplashScreen.jpg"/>
          <p:cNvPicPr>
            <a:picLocks noGrp="1" noChangeAspect="1"/>
          </p:cNvPicPr>
          <p:nvPr>
            <p:ph idx="1"/>
          </p:nvPr>
        </p:nvPicPr>
        <p:blipFill>
          <a:blip r:embed="rId3" cstate="print"/>
          <a:srcRect/>
          <a:stretch>
            <a:fillRect/>
          </a:stretch>
        </p:blipFill>
        <p:spPr>
          <a:xfrm>
            <a:off x="1624013" y="1216025"/>
            <a:ext cx="5895975" cy="4116388"/>
          </a:xfrm>
          <a:noFill/>
        </p:spPr>
      </p:pic>
      <p:sp>
        <p:nvSpPr>
          <p:cNvPr id="126980" name="Text Box 5"/>
          <p:cNvSpPr txBox="1">
            <a:spLocks noChangeArrowheads="1"/>
          </p:cNvSpPr>
          <p:nvPr/>
        </p:nvSpPr>
        <p:spPr bwMode="auto">
          <a:xfrm>
            <a:off x="3419475" y="5313363"/>
            <a:ext cx="2305050" cy="366712"/>
          </a:xfrm>
          <a:prstGeom prst="rect">
            <a:avLst/>
          </a:prstGeom>
          <a:noFill/>
          <a:ln w="9525">
            <a:noFill/>
            <a:miter lim="800000"/>
            <a:headEnd/>
            <a:tailEnd/>
          </a:ln>
        </p:spPr>
        <p:txBody>
          <a:bodyPr wrap="none">
            <a:spAutoFit/>
          </a:bodyPr>
          <a:lstStyle/>
          <a:p>
            <a:r>
              <a:rPr lang="en-US"/>
              <a:t>www.cdc.gov/EpiInfo</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idx="4294967295"/>
          </p:nvPr>
        </p:nvSpPr>
        <p:spPr>
          <a:xfrm>
            <a:off x="690563" y="274638"/>
            <a:ext cx="7762875" cy="1143000"/>
          </a:xfrm>
        </p:spPr>
        <p:txBody>
          <a:bodyPr/>
          <a:lstStyle/>
          <a:p>
            <a:pPr algn="ctr"/>
            <a:r>
              <a:rPr lang="en-US" smtClean="0"/>
              <a:t>Epi Info / Epi Map</a:t>
            </a:r>
          </a:p>
        </p:txBody>
      </p:sp>
      <p:sp>
        <p:nvSpPr>
          <p:cNvPr id="128003" name="Content Placeholder 4"/>
          <p:cNvSpPr>
            <a:spLocks noGrp="1"/>
          </p:cNvSpPr>
          <p:nvPr>
            <p:ph idx="4294967295"/>
          </p:nvPr>
        </p:nvSpPr>
        <p:spPr/>
        <p:txBody>
          <a:bodyPr/>
          <a:lstStyle/>
          <a:p>
            <a:r>
              <a:rPr lang="en-US" smtClean="0"/>
              <a:t>Design questionnaires or forms</a:t>
            </a:r>
          </a:p>
          <a:p>
            <a:r>
              <a:rPr lang="en-US" smtClean="0"/>
              <a:t>Enter data</a:t>
            </a:r>
          </a:p>
          <a:p>
            <a:r>
              <a:rPr lang="en-US" smtClean="0"/>
              <a:t>Analyze data</a:t>
            </a:r>
          </a:p>
          <a:p>
            <a:r>
              <a:rPr lang="en-US" smtClean="0"/>
              <a:t>Create maps</a:t>
            </a:r>
          </a:p>
          <a:p>
            <a:r>
              <a:rPr lang="en-US" smtClean="0"/>
              <a:t>Create reports</a:t>
            </a:r>
          </a:p>
          <a:p>
            <a:endParaRPr lang="en-US" smtClean="0"/>
          </a:p>
          <a:p>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idx="4294967295"/>
          </p:nvPr>
        </p:nvSpPr>
        <p:spPr>
          <a:xfrm>
            <a:off x="690563" y="274638"/>
            <a:ext cx="7762875" cy="1143000"/>
          </a:xfrm>
        </p:spPr>
        <p:txBody>
          <a:bodyPr/>
          <a:lstStyle/>
          <a:p>
            <a:pPr algn="ctr"/>
            <a:r>
              <a:rPr lang="en-US" smtClean="0"/>
              <a:t>Epi Info / Epi Map</a:t>
            </a:r>
          </a:p>
        </p:txBody>
      </p:sp>
      <p:pic>
        <p:nvPicPr>
          <p:cNvPr id="129027" name="Picture 4" descr="EpiMap_SampleMap"/>
          <p:cNvPicPr>
            <a:picLocks noChangeAspect="1" noChangeArrowheads="1"/>
          </p:cNvPicPr>
          <p:nvPr/>
        </p:nvPicPr>
        <p:blipFill>
          <a:blip r:embed="rId3" cstate="print"/>
          <a:srcRect/>
          <a:stretch>
            <a:fillRect/>
          </a:stretch>
        </p:blipFill>
        <p:spPr bwMode="auto">
          <a:xfrm>
            <a:off x="1249363" y="1214438"/>
            <a:ext cx="6645275" cy="447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title" idx="4294967295"/>
          </p:nvPr>
        </p:nvSpPr>
        <p:spPr/>
        <p:txBody>
          <a:bodyPr/>
          <a:lstStyle/>
          <a:p>
            <a:pPr eaLnBrk="1" hangingPunct="1"/>
            <a:r>
              <a:rPr lang="en-US" smtClean="0"/>
              <a:t>Epi Info / Epi Map</a:t>
            </a:r>
          </a:p>
        </p:txBody>
      </p:sp>
      <p:sp>
        <p:nvSpPr>
          <p:cNvPr id="130051" name="Content Placeholder 5"/>
          <p:cNvSpPr>
            <a:spLocks noGrp="1"/>
          </p:cNvSpPr>
          <p:nvPr>
            <p:ph sz="half" idx="4294967295"/>
          </p:nvPr>
        </p:nvSpPr>
        <p:spPr>
          <a:xfrm>
            <a:off x="923925" y="1371600"/>
            <a:ext cx="3805238" cy="3962400"/>
          </a:xfrm>
        </p:spPr>
        <p:txBody>
          <a:bodyPr/>
          <a:lstStyle/>
          <a:p>
            <a:pPr eaLnBrk="1" hangingPunct="1">
              <a:buFont typeface="Wingdings" pitchFamily="2" charset="2"/>
              <a:buNone/>
            </a:pPr>
            <a:r>
              <a:rPr lang="en-US" sz="2800" b="1" i="1" dirty="0" smtClean="0"/>
              <a:t>Pros</a:t>
            </a:r>
          </a:p>
          <a:p>
            <a:pPr eaLnBrk="1" hangingPunct="1">
              <a:spcBef>
                <a:spcPct val="0"/>
              </a:spcBef>
            </a:pPr>
            <a:r>
              <a:rPr lang="en-US" sz="2200" dirty="0" smtClean="0"/>
              <a:t>Free</a:t>
            </a:r>
          </a:p>
          <a:p>
            <a:pPr eaLnBrk="1" hangingPunct="1">
              <a:spcBef>
                <a:spcPct val="0"/>
              </a:spcBef>
            </a:pPr>
            <a:r>
              <a:rPr lang="en-US" sz="2200" dirty="0" smtClean="0"/>
              <a:t>Designed for public health professionals</a:t>
            </a:r>
          </a:p>
          <a:p>
            <a:pPr eaLnBrk="1" hangingPunct="1">
              <a:spcBef>
                <a:spcPct val="0"/>
              </a:spcBef>
            </a:pPr>
            <a:r>
              <a:rPr lang="en-US" sz="2200" dirty="0" smtClean="0"/>
              <a:t>Combination of data entry, statistics, mapping, and reporting</a:t>
            </a:r>
          </a:p>
          <a:p>
            <a:pPr eaLnBrk="1" hangingPunct="1">
              <a:spcBef>
                <a:spcPct val="0"/>
              </a:spcBef>
            </a:pPr>
            <a:r>
              <a:rPr lang="en-US" sz="2200" dirty="0" smtClean="0"/>
              <a:t>Data management and statistical tools</a:t>
            </a:r>
          </a:p>
          <a:p>
            <a:pPr eaLnBrk="1" hangingPunct="1">
              <a:spcBef>
                <a:spcPct val="0"/>
              </a:spcBef>
            </a:pPr>
            <a:r>
              <a:rPr lang="en-US" sz="2200" dirty="0" smtClean="0"/>
              <a:t>Can edit </a:t>
            </a:r>
            <a:r>
              <a:rPr lang="en-US" sz="2200" dirty="0" err="1" smtClean="0"/>
              <a:t>shapefiles</a:t>
            </a:r>
            <a:r>
              <a:rPr lang="en-US" sz="2200" dirty="0" smtClean="0"/>
              <a:t> directly</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4"/>
          <p:cNvSpPr>
            <a:spLocks noGrp="1"/>
          </p:cNvSpPr>
          <p:nvPr>
            <p:ph type="title" idx="4294967295"/>
          </p:nvPr>
        </p:nvSpPr>
        <p:spPr/>
        <p:txBody>
          <a:bodyPr/>
          <a:lstStyle/>
          <a:p>
            <a:pPr eaLnBrk="1" hangingPunct="1"/>
            <a:r>
              <a:rPr lang="en-US" smtClean="0"/>
              <a:t>Epi Info / Epi Map</a:t>
            </a:r>
          </a:p>
        </p:txBody>
      </p:sp>
      <p:sp>
        <p:nvSpPr>
          <p:cNvPr id="131075" name="Content Placeholder 5"/>
          <p:cNvSpPr>
            <a:spLocks noGrp="1"/>
          </p:cNvSpPr>
          <p:nvPr>
            <p:ph sz="half" idx="4294967295"/>
          </p:nvPr>
        </p:nvSpPr>
        <p:spPr>
          <a:xfrm>
            <a:off x="923925" y="1371600"/>
            <a:ext cx="3805238" cy="3962400"/>
          </a:xfrm>
        </p:spPr>
        <p:txBody>
          <a:bodyPr/>
          <a:lstStyle/>
          <a:p>
            <a:pPr eaLnBrk="1" hangingPunct="1">
              <a:buFont typeface="Wingdings" pitchFamily="2" charset="2"/>
              <a:buNone/>
            </a:pPr>
            <a:r>
              <a:rPr lang="en-US" sz="2800" b="1" i="1" dirty="0" smtClean="0"/>
              <a:t>Pros</a:t>
            </a:r>
          </a:p>
          <a:p>
            <a:pPr eaLnBrk="1" hangingPunct="1">
              <a:spcBef>
                <a:spcPct val="0"/>
              </a:spcBef>
            </a:pPr>
            <a:r>
              <a:rPr lang="en-US" sz="2200" dirty="0" smtClean="0"/>
              <a:t>Free</a:t>
            </a:r>
          </a:p>
          <a:p>
            <a:pPr eaLnBrk="1" hangingPunct="1">
              <a:spcBef>
                <a:spcPct val="0"/>
              </a:spcBef>
            </a:pPr>
            <a:r>
              <a:rPr lang="en-US" sz="2200" dirty="0" smtClean="0"/>
              <a:t>Designed for public health professionals</a:t>
            </a:r>
          </a:p>
          <a:p>
            <a:pPr eaLnBrk="1" hangingPunct="1">
              <a:spcBef>
                <a:spcPct val="0"/>
              </a:spcBef>
            </a:pPr>
            <a:r>
              <a:rPr lang="en-US" sz="2200" dirty="0" smtClean="0"/>
              <a:t>Combination of data entry, statistics, mapping, and reporting</a:t>
            </a:r>
          </a:p>
          <a:p>
            <a:pPr eaLnBrk="1" hangingPunct="1">
              <a:spcBef>
                <a:spcPct val="0"/>
              </a:spcBef>
            </a:pPr>
            <a:r>
              <a:rPr lang="en-US" sz="2200" dirty="0" smtClean="0"/>
              <a:t>Data management and statistical tools</a:t>
            </a:r>
          </a:p>
          <a:p>
            <a:pPr eaLnBrk="1" hangingPunct="1">
              <a:spcBef>
                <a:spcPct val="0"/>
              </a:spcBef>
            </a:pPr>
            <a:r>
              <a:rPr lang="en-US" sz="2200" dirty="0" smtClean="0"/>
              <a:t>Can edit </a:t>
            </a:r>
            <a:r>
              <a:rPr lang="en-US" sz="2200" dirty="0" err="1" smtClean="0"/>
              <a:t>shapefiles</a:t>
            </a:r>
            <a:r>
              <a:rPr lang="en-US" sz="2200" dirty="0" smtClean="0"/>
              <a:t> directly</a:t>
            </a:r>
          </a:p>
        </p:txBody>
      </p:sp>
      <p:sp>
        <p:nvSpPr>
          <p:cNvPr id="131076" name="Content Placeholder 6"/>
          <p:cNvSpPr>
            <a:spLocks noGrp="1"/>
          </p:cNvSpPr>
          <p:nvPr>
            <p:ph sz="half" idx="4294967295"/>
          </p:nvPr>
        </p:nvSpPr>
        <p:spPr>
          <a:xfrm>
            <a:off x="4881563" y="1371600"/>
            <a:ext cx="3805237" cy="3962400"/>
          </a:xfrm>
        </p:spPr>
        <p:txBody>
          <a:bodyPr/>
          <a:lstStyle/>
          <a:p>
            <a:pPr eaLnBrk="1" hangingPunct="1">
              <a:buFont typeface="Wingdings" pitchFamily="2" charset="2"/>
              <a:buNone/>
            </a:pPr>
            <a:r>
              <a:rPr lang="en-US" sz="2800" b="1" i="1" dirty="0" smtClean="0"/>
              <a:t>Cons</a:t>
            </a:r>
          </a:p>
          <a:p>
            <a:pPr eaLnBrk="1" hangingPunct="1">
              <a:spcBef>
                <a:spcPct val="0"/>
              </a:spcBef>
            </a:pPr>
            <a:r>
              <a:rPr lang="en-US" sz="2200" dirty="0" smtClean="0"/>
              <a:t>Limited GIS functionality</a:t>
            </a:r>
          </a:p>
          <a:p>
            <a:pPr eaLnBrk="1" hangingPunct="1">
              <a:spcBef>
                <a:spcPct val="0"/>
              </a:spcBef>
            </a:pPr>
            <a:r>
              <a:rPr lang="en-US" sz="2200" dirty="0" smtClean="0"/>
              <a:t>Limited cartographic tools</a:t>
            </a:r>
          </a:p>
          <a:p>
            <a:pPr eaLnBrk="1" hangingPunct="1">
              <a:spcBef>
                <a:spcPct val="0"/>
              </a:spcBef>
            </a:pPr>
            <a:r>
              <a:rPr lang="en-US" sz="2200" dirty="0" smtClean="0"/>
              <a:t>Infrequent updates</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QGIS</a:t>
            </a:r>
            <a:endParaRPr lang="en-US" dirty="0"/>
          </a:p>
        </p:txBody>
      </p:sp>
      <p:pic>
        <p:nvPicPr>
          <p:cNvPr id="52226" name="Picture 2"/>
          <p:cNvPicPr>
            <a:picLocks noChangeAspect="1" noChangeArrowheads="1"/>
          </p:cNvPicPr>
          <p:nvPr/>
        </p:nvPicPr>
        <p:blipFill>
          <a:blip r:embed="rId3" cstate="print"/>
          <a:srcRect/>
          <a:stretch>
            <a:fillRect/>
          </a:stretch>
        </p:blipFill>
        <p:spPr bwMode="auto">
          <a:xfrm>
            <a:off x="2457441" y="1607338"/>
            <a:ext cx="4742822" cy="366309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QGIS</a:t>
            </a:r>
            <a:endParaRPr lang="en-US" dirty="0"/>
          </a:p>
        </p:txBody>
      </p:sp>
      <p:sp>
        <p:nvSpPr>
          <p:cNvPr id="4" name="Text Placeholder 3"/>
          <p:cNvSpPr>
            <a:spLocks noGrp="1"/>
          </p:cNvSpPr>
          <p:nvPr>
            <p:ph type="body" idx="1"/>
          </p:nvPr>
        </p:nvSpPr>
        <p:spPr/>
        <p:txBody>
          <a:bodyPr/>
          <a:lstStyle/>
          <a:p>
            <a:r>
              <a:rPr lang="en-US" i="1" dirty="0" smtClean="0"/>
              <a:t>Pros</a:t>
            </a:r>
            <a:endParaRPr lang="en-US" i="1" dirty="0"/>
          </a:p>
        </p:txBody>
      </p:sp>
      <p:sp>
        <p:nvSpPr>
          <p:cNvPr id="5" name="Content Placeholder 4"/>
          <p:cNvSpPr>
            <a:spLocks noGrp="1"/>
          </p:cNvSpPr>
          <p:nvPr>
            <p:ph sz="half" idx="2"/>
          </p:nvPr>
        </p:nvSpPr>
        <p:spPr/>
        <p:txBody>
          <a:bodyPr/>
          <a:lstStyle/>
          <a:p>
            <a:r>
              <a:rPr lang="en-US" dirty="0" smtClean="0"/>
              <a:t>Free</a:t>
            </a:r>
          </a:p>
          <a:p>
            <a:r>
              <a:rPr lang="en-US" dirty="0" smtClean="0"/>
              <a:t>Easy to use</a:t>
            </a:r>
          </a:p>
          <a:p>
            <a:r>
              <a:rPr lang="en-US" dirty="0" smtClean="0"/>
              <a:t>Training materials available</a:t>
            </a:r>
          </a:p>
          <a:p>
            <a:r>
              <a:rPr lang="en-US" dirty="0" smtClean="0"/>
              <a:t>Feature rich</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QGIS</a:t>
            </a:r>
            <a:endParaRPr lang="en-US" dirty="0"/>
          </a:p>
        </p:txBody>
      </p:sp>
      <p:sp>
        <p:nvSpPr>
          <p:cNvPr id="4" name="Text Placeholder 3"/>
          <p:cNvSpPr>
            <a:spLocks noGrp="1"/>
          </p:cNvSpPr>
          <p:nvPr>
            <p:ph type="body" idx="1"/>
          </p:nvPr>
        </p:nvSpPr>
        <p:spPr/>
        <p:txBody>
          <a:bodyPr/>
          <a:lstStyle/>
          <a:p>
            <a:r>
              <a:rPr lang="en-US" i="1" dirty="0" smtClean="0"/>
              <a:t>Pros</a:t>
            </a:r>
            <a:endParaRPr lang="en-US" i="1" dirty="0"/>
          </a:p>
        </p:txBody>
      </p:sp>
      <p:sp>
        <p:nvSpPr>
          <p:cNvPr id="5" name="Content Placeholder 4"/>
          <p:cNvSpPr>
            <a:spLocks noGrp="1"/>
          </p:cNvSpPr>
          <p:nvPr>
            <p:ph sz="half" idx="2"/>
          </p:nvPr>
        </p:nvSpPr>
        <p:spPr/>
        <p:txBody>
          <a:bodyPr/>
          <a:lstStyle/>
          <a:p>
            <a:r>
              <a:rPr lang="en-US" dirty="0" smtClean="0"/>
              <a:t>Free</a:t>
            </a:r>
          </a:p>
          <a:p>
            <a:r>
              <a:rPr lang="en-US" dirty="0" smtClean="0"/>
              <a:t>Easy to use</a:t>
            </a:r>
          </a:p>
          <a:p>
            <a:r>
              <a:rPr lang="en-US" dirty="0" smtClean="0"/>
              <a:t>Training materials available</a:t>
            </a:r>
          </a:p>
          <a:p>
            <a:r>
              <a:rPr lang="en-US" dirty="0" smtClean="0"/>
              <a:t>Feature rich</a:t>
            </a:r>
            <a:endParaRPr lang="en-US" dirty="0"/>
          </a:p>
        </p:txBody>
      </p:sp>
      <p:sp>
        <p:nvSpPr>
          <p:cNvPr id="6" name="Text Placeholder 5"/>
          <p:cNvSpPr>
            <a:spLocks noGrp="1"/>
          </p:cNvSpPr>
          <p:nvPr>
            <p:ph type="body" sz="quarter" idx="3"/>
          </p:nvPr>
        </p:nvSpPr>
        <p:spPr/>
        <p:txBody>
          <a:bodyPr/>
          <a:lstStyle/>
          <a:p>
            <a:r>
              <a:rPr lang="en-US" i="1" dirty="0" smtClean="0"/>
              <a:t>Cons</a:t>
            </a:r>
            <a:endParaRPr lang="en-US" i="1" dirty="0"/>
          </a:p>
        </p:txBody>
      </p:sp>
      <p:sp>
        <p:nvSpPr>
          <p:cNvPr id="7" name="Content Placeholder 6"/>
          <p:cNvSpPr>
            <a:spLocks noGrp="1"/>
          </p:cNvSpPr>
          <p:nvPr>
            <p:ph sz="quarter" idx="4"/>
          </p:nvPr>
        </p:nvSpPr>
        <p:spPr/>
        <p:txBody>
          <a:bodyPr/>
          <a:lstStyle/>
          <a:p>
            <a:r>
              <a:rPr lang="en-US" dirty="0" smtClean="0"/>
              <a:t>Missing some advanced capabilities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Lesson 1 and 2</a:t>
            </a:r>
            <a:endParaRPr lang="en-US" dirty="0"/>
          </a:p>
        </p:txBody>
      </p:sp>
      <p:sp>
        <p:nvSpPr>
          <p:cNvPr id="3" name="Content Placeholder 2"/>
          <p:cNvSpPr>
            <a:spLocks noGrp="1"/>
          </p:cNvSpPr>
          <p:nvPr>
            <p:ph idx="1"/>
          </p:nvPr>
        </p:nvSpPr>
        <p:spPr/>
        <p:txBody>
          <a:bodyPr/>
          <a:lstStyle/>
          <a:p>
            <a:r>
              <a:rPr lang="en-US" dirty="0" smtClean="0"/>
              <a:t>Everything happens somewhere</a:t>
            </a:r>
          </a:p>
          <a:p>
            <a:r>
              <a:rPr lang="en-US" dirty="0" smtClean="0"/>
              <a:t>Geographic context can be used to link data</a:t>
            </a:r>
          </a:p>
          <a:p>
            <a:r>
              <a:rPr lang="en-US" dirty="0" smtClean="0"/>
              <a:t>There are different ways that geographic data can be presented</a:t>
            </a:r>
          </a:p>
          <a:p>
            <a:r>
              <a:rPr lang="en-US" dirty="0" smtClean="0"/>
              <a:t>It is important that a standard data schema be used to store geographic data in a database</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Other mapping options</a:t>
            </a:r>
            <a:endParaRPr lang="en-US" dirty="0"/>
          </a:p>
        </p:txBody>
      </p:sp>
      <p:sp>
        <p:nvSpPr>
          <p:cNvPr id="8" name="Content Placeholder 7"/>
          <p:cNvSpPr>
            <a:spLocks noGrp="1"/>
          </p:cNvSpPr>
          <p:nvPr>
            <p:ph idx="1"/>
          </p:nvPr>
        </p:nvSpPr>
        <p:spPr/>
        <p:txBody>
          <a:bodyPr/>
          <a:lstStyle/>
          <a:p>
            <a:r>
              <a:rPr lang="en-US" dirty="0" smtClean="0"/>
              <a:t>Google Earth</a:t>
            </a:r>
          </a:p>
          <a:p>
            <a:r>
              <a:rPr lang="en-US" dirty="0" smtClean="0"/>
              <a:t>E2G</a:t>
            </a:r>
          </a:p>
          <a:p>
            <a:endParaRPr lang="en-US" dirty="0" smtClean="0"/>
          </a:p>
          <a:p>
            <a:pPr>
              <a:buNone/>
            </a:pPr>
            <a:r>
              <a:rPr lang="en-US" dirty="0" smtClean="0"/>
              <a:t>Geographic display only, limited data management</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90563" y="274638"/>
            <a:ext cx="7762875" cy="1143000"/>
          </a:xfrm>
        </p:spPr>
        <p:txBody>
          <a:bodyPr/>
          <a:lstStyle/>
          <a:p>
            <a:pPr algn="ctr" eaLnBrk="1" hangingPunct="1"/>
            <a:r>
              <a:rPr lang="en-US" smtClean="0"/>
              <a:t>Google Earth</a:t>
            </a:r>
          </a:p>
        </p:txBody>
      </p:sp>
      <p:pic>
        <p:nvPicPr>
          <p:cNvPr id="9219" name="Picture 13" descr="GoogleEarth_fr"/>
          <p:cNvPicPr>
            <a:picLocks noChangeAspect="1" noChangeArrowheads="1"/>
          </p:cNvPicPr>
          <p:nvPr/>
        </p:nvPicPr>
        <p:blipFill>
          <a:blip r:embed="rId3" cstate="print"/>
          <a:srcRect/>
          <a:stretch>
            <a:fillRect/>
          </a:stretch>
        </p:blipFill>
        <p:spPr bwMode="auto">
          <a:xfrm>
            <a:off x="828675" y="1217613"/>
            <a:ext cx="7486650" cy="448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690563" y="274638"/>
            <a:ext cx="7762875" cy="1143000"/>
          </a:xfrm>
        </p:spPr>
        <p:txBody>
          <a:bodyPr/>
          <a:lstStyle/>
          <a:p>
            <a:pPr algn="ctr" eaLnBrk="1" hangingPunct="1"/>
            <a:r>
              <a:rPr lang="en-US" smtClean="0"/>
              <a:t>Google Earth</a:t>
            </a:r>
          </a:p>
        </p:txBody>
      </p:sp>
      <p:pic>
        <p:nvPicPr>
          <p:cNvPr id="10243" name="Picture 4" descr="GoogleEarth_Ouagadougou1_fr"/>
          <p:cNvPicPr>
            <a:picLocks noChangeAspect="1" noChangeArrowheads="1"/>
          </p:cNvPicPr>
          <p:nvPr/>
        </p:nvPicPr>
        <p:blipFill>
          <a:blip r:embed="rId3" cstate="print"/>
          <a:srcRect/>
          <a:stretch>
            <a:fillRect/>
          </a:stretch>
        </p:blipFill>
        <p:spPr bwMode="auto">
          <a:xfrm>
            <a:off x="828675" y="1214438"/>
            <a:ext cx="7486650" cy="447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690563" y="274638"/>
            <a:ext cx="7762875" cy="1143000"/>
          </a:xfrm>
        </p:spPr>
        <p:txBody>
          <a:bodyPr/>
          <a:lstStyle/>
          <a:p>
            <a:pPr algn="ctr" eaLnBrk="1" hangingPunct="1"/>
            <a:r>
              <a:rPr lang="en-US" smtClean="0"/>
              <a:t>Google Earth</a:t>
            </a:r>
          </a:p>
        </p:txBody>
      </p:sp>
      <p:pic>
        <p:nvPicPr>
          <p:cNvPr id="11267" name="Picture 3" descr="GoogleEarth_Ouagadougou1_fr"/>
          <p:cNvPicPr>
            <a:picLocks noChangeAspect="1" noChangeArrowheads="1"/>
          </p:cNvPicPr>
          <p:nvPr/>
        </p:nvPicPr>
        <p:blipFill>
          <a:blip r:embed="rId3" cstate="print"/>
          <a:srcRect/>
          <a:stretch>
            <a:fillRect/>
          </a:stretch>
        </p:blipFill>
        <p:spPr bwMode="auto">
          <a:xfrm>
            <a:off x="828675" y="1214438"/>
            <a:ext cx="7486650" cy="4479925"/>
          </a:xfrm>
          <a:prstGeom prst="rect">
            <a:avLst/>
          </a:prstGeom>
          <a:noFill/>
          <a:ln w="9525">
            <a:noFill/>
            <a:miter lim="800000"/>
            <a:headEnd/>
            <a:tailEnd/>
          </a:ln>
        </p:spPr>
      </p:pic>
      <p:sp>
        <p:nvSpPr>
          <p:cNvPr id="6" name="Oval 5"/>
          <p:cNvSpPr/>
          <p:nvPr/>
        </p:nvSpPr>
        <p:spPr>
          <a:xfrm>
            <a:off x="5564188" y="4090988"/>
            <a:ext cx="404812" cy="419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690563" y="274638"/>
            <a:ext cx="7762875" cy="1143000"/>
          </a:xfrm>
        </p:spPr>
        <p:txBody>
          <a:bodyPr/>
          <a:lstStyle/>
          <a:p>
            <a:pPr algn="ctr" eaLnBrk="1" hangingPunct="1"/>
            <a:r>
              <a:rPr lang="en-US" smtClean="0"/>
              <a:t>Google Earth</a:t>
            </a:r>
          </a:p>
        </p:txBody>
      </p:sp>
      <p:pic>
        <p:nvPicPr>
          <p:cNvPr id="12291" name="Picture 5" descr="GoogleEarth_Ouagadougou2_fr"/>
          <p:cNvPicPr>
            <a:picLocks noChangeAspect="1" noChangeArrowheads="1"/>
          </p:cNvPicPr>
          <p:nvPr/>
        </p:nvPicPr>
        <p:blipFill>
          <a:blip r:embed="rId3" cstate="print"/>
          <a:srcRect/>
          <a:stretch>
            <a:fillRect/>
          </a:stretch>
        </p:blipFill>
        <p:spPr bwMode="auto">
          <a:xfrm>
            <a:off x="828675" y="1214438"/>
            <a:ext cx="7486650" cy="447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690563" y="274638"/>
            <a:ext cx="7762875" cy="1143000"/>
          </a:xfrm>
        </p:spPr>
        <p:txBody>
          <a:bodyPr/>
          <a:lstStyle/>
          <a:p>
            <a:pPr algn="ctr" eaLnBrk="1" hangingPunct="1"/>
            <a:r>
              <a:rPr lang="en-US" smtClean="0"/>
              <a:t>Google Earth</a:t>
            </a:r>
          </a:p>
        </p:txBody>
      </p:sp>
      <p:pic>
        <p:nvPicPr>
          <p:cNvPr id="13315" name="Picture 3" descr="GoogleEarth_Ouagadougou2_fr"/>
          <p:cNvPicPr>
            <a:picLocks noChangeAspect="1" noChangeArrowheads="1"/>
          </p:cNvPicPr>
          <p:nvPr/>
        </p:nvPicPr>
        <p:blipFill>
          <a:blip r:embed="rId3" cstate="print"/>
          <a:srcRect/>
          <a:stretch>
            <a:fillRect/>
          </a:stretch>
        </p:blipFill>
        <p:spPr bwMode="auto">
          <a:xfrm>
            <a:off x="828675" y="1214438"/>
            <a:ext cx="7486650" cy="4479925"/>
          </a:xfrm>
          <a:prstGeom prst="rect">
            <a:avLst/>
          </a:prstGeom>
          <a:noFill/>
          <a:ln w="9525">
            <a:noFill/>
            <a:miter lim="800000"/>
            <a:headEnd/>
            <a:tailEnd/>
          </a:ln>
        </p:spPr>
      </p:pic>
      <p:sp>
        <p:nvSpPr>
          <p:cNvPr id="6" name="Oval 5"/>
          <p:cNvSpPr/>
          <p:nvPr/>
        </p:nvSpPr>
        <p:spPr>
          <a:xfrm>
            <a:off x="2525713" y="5434013"/>
            <a:ext cx="1404937" cy="419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690563" y="274638"/>
            <a:ext cx="7762875" cy="1143000"/>
          </a:xfrm>
        </p:spPr>
        <p:txBody>
          <a:bodyPr/>
          <a:lstStyle/>
          <a:p>
            <a:pPr algn="ctr" eaLnBrk="1" hangingPunct="1"/>
            <a:r>
              <a:rPr lang="en-US" smtClean="0"/>
              <a:t>Google Earth</a:t>
            </a:r>
          </a:p>
        </p:txBody>
      </p:sp>
      <p:pic>
        <p:nvPicPr>
          <p:cNvPr id="14339" name="Picture 3" descr="GoogleEarth_Ouagadougou2_fr"/>
          <p:cNvPicPr>
            <a:picLocks noChangeAspect="1" noChangeArrowheads="1"/>
          </p:cNvPicPr>
          <p:nvPr/>
        </p:nvPicPr>
        <p:blipFill>
          <a:blip r:embed="rId3" cstate="print"/>
          <a:srcRect/>
          <a:stretch>
            <a:fillRect/>
          </a:stretch>
        </p:blipFill>
        <p:spPr bwMode="auto">
          <a:xfrm>
            <a:off x="828675" y="1214438"/>
            <a:ext cx="7486650" cy="4479925"/>
          </a:xfrm>
          <a:prstGeom prst="rect">
            <a:avLst/>
          </a:prstGeom>
          <a:noFill/>
          <a:ln w="9525">
            <a:noFill/>
            <a:miter lim="800000"/>
            <a:headEnd/>
            <a:tailEnd/>
          </a:ln>
        </p:spPr>
      </p:pic>
      <p:sp>
        <p:nvSpPr>
          <p:cNvPr id="6" name="Oval 5"/>
          <p:cNvSpPr/>
          <p:nvPr/>
        </p:nvSpPr>
        <p:spPr>
          <a:xfrm>
            <a:off x="563563" y="3062288"/>
            <a:ext cx="1643062" cy="22764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309563" y="274638"/>
            <a:ext cx="8524875" cy="1143000"/>
          </a:xfrm>
        </p:spPr>
        <p:txBody>
          <a:bodyPr/>
          <a:lstStyle/>
          <a:p>
            <a:pPr algn="ctr" eaLnBrk="1" hangingPunct="1"/>
            <a:r>
              <a:rPr lang="en-US" smtClean="0"/>
              <a:t>Google Earth: Ouagadougou</a:t>
            </a:r>
          </a:p>
        </p:txBody>
      </p:sp>
      <p:pic>
        <p:nvPicPr>
          <p:cNvPr id="15363" name="Picture 5" descr="GoogleEarth_Ouagadougou3_fr"/>
          <p:cNvPicPr>
            <a:picLocks noChangeAspect="1" noChangeArrowheads="1"/>
          </p:cNvPicPr>
          <p:nvPr/>
        </p:nvPicPr>
        <p:blipFill>
          <a:blip r:embed="rId3" cstate="print"/>
          <a:srcRect/>
          <a:stretch>
            <a:fillRect/>
          </a:stretch>
        </p:blipFill>
        <p:spPr bwMode="auto">
          <a:xfrm>
            <a:off x="828675" y="1214438"/>
            <a:ext cx="7486650" cy="447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p:cNvSpPr>
          <p:nvPr/>
        </p:nvSpPr>
        <p:spPr bwMode="auto">
          <a:xfrm>
            <a:off x="309563" y="274638"/>
            <a:ext cx="8524875" cy="1143000"/>
          </a:xfrm>
          <a:prstGeom prst="rect">
            <a:avLst/>
          </a:prstGeom>
          <a:noFill/>
          <a:ln w="9525">
            <a:noFill/>
            <a:miter lim="800000"/>
            <a:headEnd/>
            <a:tailEnd/>
          </a:ln>
        </p:spPr>
        <p:txBody>
          <a:bodyPr anchor="ctr"/>
          <a:lstStyle/>
          <a:p>
            <a:pPr algn="ctr"/>
            <a:r>
              <a:rPr lang="en-US" sz="3600" b="1" dirty="0"/>
              <a:t>Google Earth: </a:t>
            </a:r>
            <a:r>
              <a:rPr lang="en-US" sz="3600" b="1" dirty="0" smtClean="0"/>
              <a:t>Delhi</a:t>
            </a:r>
            <a:endParaRPr lang="en-US" sz="3600" b="1" dirty="0"/>
          </a:p>
        </p:txBody>
      </p:sp>
      <p:pic>
        <p:nvPicPr>
          <p:cNvPr id="4" name="Picture 3" descr="india zoom 1.jpg"/>
          <p:cNvPicPr>
            <a:picLocks noChangeAspect="1"/>
          </p:cNvPicPr>
          <p:nvPr/>
        </p:nvPicPr>
        <p:blipFill>
          <a:blip r:embed="rId3" cstate="print"/>
          <a:stretch>
            <a:fillRect/>
          </a:stretch>
        </p:blipFill>
        <p:spPr>
          <a:xfrm>
            <a:off x="1842248" y="1302707"/>
            <a:ext cx="5898836" cy="4051307"/>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p:cNvSpPr>
          <p:nvPr/>
        </p:nvSpPr>
        <p:spPr bwMode="auto">
          <a:xfrm>
            <a:off x="309563" y="274638"/>
            <a:ext cx="8524875" cy="1143000"/>
          </a:xfrm>
          <a:prstGeom prst="rect">
            <a:avLst/>
          </a:prstGeom>
          <a:noFill/>
          <a:ln w="9525">
            <a:noFill/>
            <a:miter lim="800000"/>
            <a:headEnd/>
            <a:tailEnd/>
          </a:ln>
        </p:spPr>
        <p:txBody>
          <a:bodyPr anchor="ctr"/>
          <a:lstStyle/>
          <a:p>
            <a:pPr algn="ctr"/>
            <a:r>
              <a:rPr lang="en-US" sz="3600" b="1" dirty="0"/>
              <a:t>Google Earth: </a:t>
            </a:r>
            <a:r>
              <a:rPr lang="en-US" sz="3600" b="1" dirty="0" smtClean="0"/>
              <a:t>Delhi</a:t>
            </a:r>
            <a:endParaRPr lang="en-US" sz="3600" b="1" dirty="0"/>
          </a:p>
        </p:txBody>
      </p:sp>
      <p:pic>
        <p:nvPicPr>
          <p:cNvPr id="4" name="Picture 3" descr="india zoom 2.jpg"/>
          <p:cNvPicPr>
            <a:picLocks noChangeAspect="1"/>
          </p:cNvPicPr>
          <p:nvPr/>
        </p:nvPicPr>
        <p:blipFill>
          <a:blip r:embed="rId3" cstate="print"/>
          <a:stretch>
            <a:fillRect/>
          </a:stretch>
        </p:blipFill>
        <p:spPr>
          <a:xfrm>
            <a:off x="1665961" y="1223275"/>
            <a:ext cx="6288065" cy="431863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for Geographic Data and Analysis</a:t>
            </a:r>
            <a:endParaRPr lang="en-US" dirty="0"/>
          </a:p>
        </p:txBody>
      </p:sp>
      <p:sp>
        <p:nvSpPr>
          <p:cNvPr id="3" name="Content Placeholder 2"/>
          <p:cNvSpPr>
            <a:spLocks noGrp="1"/>
          </p:cNvSpPr>
          <p:nvPr>
            <p:ph idx="1"/>
          </p:nvPr>
        </p:nvSpPr>
        <p:spPr/>
        <p:txBody>
          <a:bodyPr/>
          <a:lstStyle/>
          <a:p>
            <a:r>
              <a:rPr lang="en-US" dirty="0" smtClean="0"/>
              <a:t>Software</a:t>
            </a:r>
          </a:p>
          <a:p>
            <a:pPr lvl="1"/>
            <a:r>
              <a:rPr lang="en-US" dirty="0" err="1" smtClean="0"/>
              <a:t>ArcGIS</a:t>
            </a:r>
            <a:endParaRPr lang="en-US" dirty="0" smtClean="0"/>
          </a:p>
          <a:p>
            <a:pPr lvl="1"/>
            <a:r>
              <a:rPr lang="en-US" dirty="0" smtClean="0"/>
              <a:t>QGIS</a:t>
            </a:r>
          </a:p>
          <a:p>
            <a:pPr lvl="1"/>
            <a:r>
              <a:rPr lang="en-US" dirty="0" smtClean="0"/>
              <a:t>E2G</a:t>
            </a:r>
          </a:p>
          <a:p>
            <a:r>
              <a:rPr lang="en-US" dirty="0" smtClean="0"/>
              <a:t>Resources</a:t>
            </a:r>
          </a:p>
          <a:p>
            <a:pPr lvl="1"/>
            <a:r>
              <a:rPr lang="en-US" dirty="0" smtClean="0"/>
              <a:t>Data</a:t>
            </a:r>
          </a:p>
          <a:p>
            <a:pPr lvl="1"/>
            <a:r>
              <a:rPr lang="en-US" dirty="0" smtClean="0"/>
              <a:t>Training</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p:cNvSpPr>
          <p:nvPr/>
        </p:nvSpPr>
        <p:spPr bwMode="auto">
          <a:xfrm>
            <a:off x="309563" y="274638"/>
            <a:ext cx="8524875" cy="1143000"/>
          </a:xfrm>
          <a:prstGeom prst="rect">
            <a:avLst/>
          </a:prstGeom>
          <a:noFill/>
          <a:ln w="9525">
            <a:noFill/>
            <a:miter lim="800000"/>
            <a:headEnd/>
            <a:tailEnd/>
          </a:ln>
        </p:spPr>
        <p:txBody>
          <a:bodyPr anchor="ctr"/>
          <a:lstStyle/>
          <a:p>
            <a:pPr algn="ctr"/>
            <a:r>
              <a:rPr lang="en-US" sz="3600" b="1" dirty="0"/>
              <a:t>Google Earth: </a:t>
            </a:r>
            <a:r>
              <a:rPr lang="en-US" sz="3600" b="1" dirty="0" smtClean="0"/>
              <a:t>Low resolution</a:t>
            </a:r>
            <a:endParaRPr lang="en-US" sz="3600" b="1" dirty="0"/>
          </a:p>
        </p:txBody>
      </p:sp>
      <p:pic>
        <p:nvPicPr>
          <p:cNvPr id="3" name="Picture 2" descr="hi res lo res.jpg"/>
          <p:cNvPicPr>
            <a:picLocks noChangeAspect="1"/>
          </p:cNvPicPr>
          <p:nvPr/>
        </p:nvPicPr>
        <p:blipFill>
          <a:blip r:embed="rId3" cstate="print"/>
          <a:stretch>
            <a:fillRect/>
          </a:stretch>
        </p:blipFill>
        <p:spPr>
          <a:xfrm>
            <a:off x="1716066" y="1253006"/>
            <a:ext cx="6263014" cy="4301424"/>
          </a:xfrm>
          <a:prstGeom prst="rect">
            <a:avLst/>
          </a:prstGeom>
        </p:spPr>
      </p:pic>
      <p:sp>
        <p:nvSpPr>
          <p:cNvPr id="4" name="TextBox 3"/>
          <p:cNvSpPr txBox="1"/>
          <p:nvPr/>
        </p:nvSpPr>
        <p:spPr>
          <a:xfrm>
            <a:off x="1728592" y="1628384"/>
            <a:ext cx="1377300" cy="646331"/>
          </a:xfrm>
          <a:prstGeom prst="rect">
            <a:avLst/>
          </a:prstGeom>
          <a:solidFill>
            <a:schemeClr val="accent2"/>
          </a:solidFill>
        </p:spPr>
        <p:txBody>
          <a:bodyPr wrap="none" rtlCol="0">
            <a:spAutoFit/>
          </a:bodyPr>
          <a:lstStyle/>
          <a:p>
            <a:pPr algn="ctr"/>
            <a:r>
              <a:rPr lang="en-US" b="1" dirty="0" smtClean="0"/>
              <a:t>High</a:t>
            </a:r>
          </a:p>
          <a:p>
            <a:pPr algn="ctr"/>
            <a:r>
              <a:rPr lang="en-US" b="1" dirty="0" smtClean="0"/>
              <a:t>Resolution</a:t>
            </a:r>
            <a:endParaRPr lang="en-US" b="1" dirty="0"/>
          </a:p>
        </p:txBody>
      </p:sp>
      <p:sp>
        <p:nvSpPr>
          <p:cNvPr id="5" name="TextBox 4"/>
          <p:cNvSpPr txBox="1"/>
          <p:nvPr/>
        </p:nvSpPr>
        <p:spPr>
          <a:xfrm>
            <a:off x="5250493" y="1668049"/>
            <a:ext cx="1377300" cy="646331"/>
          </a:xfrm>
          <a:prstGeom prst="rect">
            <a:avLst/>
          </a:prstGeom>
          <a:solidFill>
            <a:schemeClr val="accent2"/>
          </a:solidFill>
        </p:spPr>
        <p:txBody>
          <a:bodyPr wrap="none" rtlCol="0">
            <a:spAutoFit/>
          </a:bodyPr>
          <a:lstStyle/>
          <a:p>
            <a:pPr algn="ctr"/>
            <a:r>
              <a:rPr lang="en-US" b="1" dirty="0" smtClean="0"/>
              <a:t>Low</a:t>
            </a:r>
          </a:p>
          <a:p>
            <a:pPr algn="ctr"/>
            <a:r>
              <a:rPr lang="en-US" b="1" dirty="0" smtClean="0"/>
              <a:t>Resolution</a:t>
            </a:r>
            <a:endParaRPr lang="en-US" b="1" dirty="0"/>
          </a:p>
        </p:txBody>
      </p:sp>
      <p:pic>
        <p:nvPicPr>
          <p:cNvPr id="6" name="Picture 5" descr="blurry.jpg"/>
          <p:cNvPicPr>
            <a:picLocks noChangeAspect="1"/>
          </p:cNvPicPr>
          <p:nvPr/>
        </p:nvPicPr>
        <p:blipFill>
          <a:blip r:embed="rId4" cstate="print"/>
          <a:srcRect l="14933" t="28778" r="33867" b="22299"/>
          <a:stretch>
            <a:fillRect/>
          </a:stretch>
        </p:blipFill>
        <p:spPr>
          <a:xfrm>
            <a:off x="4797468" y="2993720"/>
            <a:ext cx="2404998" cy="1578280"/>
          </a:xfrm>
          <a:prstGeom prst="rect">
            <a:avLst/>
          </a:prstGeom>
          <a:solidFill>
            <a:srgbClr val="FFFFFF">
              <a:shade val="85000"/>
            </a:srgbClr>
          </a:solidFill>
          <a:ln w="88900" cap="sq">
            <a:solidFill>
              <a:srgbClr val="FFFFFF"/>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690563" y="274638"/>
            <a:ext cx="7762875" cy="1143000"/>
          </a:xfrm>
        </p:spPr>
        <p:txBody>
          <a:bodyPr/>
          <a:lstStyle/>
          <a:p>
            <a:pPr algn="ctr" eaLnBrk="1" hangingPunct="1"/>
            <a:r>
              <a:rPr lang="en-US" smtClean="0"/>
              <a:t>Google Earth</a:t>
            </a:r>
          </a:p>
        </p:txBody>
      </p:sp>
      <p:pic>
        <p:nvPicPr>
          <p:cNvPr id="53250" name="Picture 2"/>
          <p:cNvPicPr>
            <a:picLocks noChangeAspect="1" noChangeArrowheads="1"/>
          </p:cNvPicPr>
          <p:nvPr/>
        </p:nvPicPr>
        <p:blipFill>
          <a:blip r:embed="rId3" cstate="print"/>
          <a:srcRect/>
          <a:stretch>
            <a:fillRect/>
          </a:stretch>
        </p:blipFill>
        <p:spPr bwMode="auto">
          <a:xfrm>
            <a:off x="2174789" y="1197454"/>
            <a:ext cx="5071384" cy="43106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iti health facilities.jpg"/>
          <p:cNvPicPr>
            <a:picLocks noChangeAspect="1"/>
          </p:cNvPicPr>
          <p:nvPr/>
        </p:nvPicPr>
        <p:blipFill>
          <a:blip r:embed="rId3" cstate="print"/>
          <a:stretch>
            <a:fillRect/>
          </a:stretch>
        </p:blipFill>
        <p:spPr>
          <a:xfrm>
            <a:off x="370702" y="0"/>
            <a:ext cx="8476735" cy="5821803"/>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iti zoom.jpg"/>
          <p:cNvPicPr>
            <a:picLocks noChangeAspect="1"/>
          </p:cNvPicPr>
          <p:nvPr/>
        </p:nvPicPr>
        <p:blipFill>
          <a:blip r:embed="rId3" cstate="print"/>
          <a:stretch>
            <a:fillRect/>
          </a:stretch>
        </p:blipFill>
        <p:spPr>
          <a:xfrm>
            <a:off x="0" y="577921"/>
            <a:ext cx="9144000" cy="6280079"/>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rld fertility.jpg"/>
          <p:cNvPicPr>
            <a:picLocks noChangeAspect="1"/>
          </p:cNvPicPr>
          <p:nvPr/>
        </p:nvPicPr>
        <p:blipFill>
          <a:blip r:embed="rId3" cstate="print"/>
          <a:stretch>
            <a:fillRect/>
          </a:stretch>
        </p:blipFill>
        <p:spPr>
          <a:xfrm>
            <a:off x="0" y="577921"/>
            <a:ext cx="9144000" cy="6280079"/>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p:cNvSpPr>
            <a:spLocks noGrp="1"/>
          </p:cNvSpPr>
          <p:nvPr>
            <p:ph type="title" idx="4294967295"/>
          </p:nvPr>
        </p:nvSpPr>
        <p:spPr/>
        <p:txBody>
          <a:bodyPr/>
          <a:lstStyle/>
          <a:p>
            <a:pPr eaLnBrk="1" hangingPunct="1"/>
            <a:r>
              <a:rPr lang="en-US" smtClean="0"/>
              <a:t>Google Earth (Free Version)</a:t>
            </a:r>
          </a:p>
        </p:txBody>
      </p:sp>
      <p:sp>
        <p:nvSpPr>
          <p:cNvPr id="24579" name="Content Placeholder 5"/>
          <p:cNvSpPr>
            <a:spLocks noGrp="1"/>
          </p:cNvSpPr>
          <p:nvPr>
            <p:ph sz="half" idx="4294967295"/>
          </p:nvPr>
        </p:nvSpPr>
        <p:spPr>
          <a:xfrm>
            <a:off x="923925" y="1371600"/>
            <a:ext cx="3805238" cy="3962400"/>
          </a:xfrm>
        </p:spPr>
        <p:txBody>
          <a:bodyPr/>
          <a:lstStyle/>
          <a:p>
            <a:pPr eaLnBrk="1" hangingPunct="1">
              <a:buFont typeface="Wingdings" pitchFamily="2" charset="2"/>
              <a:buNone/>
            </a:pPr>
            <a:r>
              <a:rPr lang="en-US" sz="2800" b="1" i="1" dirty="0" smtClean="0"/>
              <a:t>Pros</a:t>
            </a:r>
          </a:p>
          <a:p>
            <a:pPr eaLnBrk="1" hangingPunct="1">
              <a:spcBef>
                <a:spcPct val="0"/>
              </a:spcBef>
            </a:pPr>
            <a:r>
              <a:rPr lang="en-US" sz="2200" dirty="0" smtClean="0"/>
              <a:t>Free and easy</a:t>
            </a:r>
          </a:p>
          <a:p>
            <a:pPr eaLnBrk="1" hangingPunct="1">
              <a:spcBef>
                <a:spcPct val="0"/>
              </a:spcBef>
            </a:pPr>
            <a:r>
              <a:rPr lang="en-US" sz="2200" dirty="0" smtClean="0"/>
              <a:t>Feature-rich base maps</a:t>
            </a:r>
          </a:p>
          <a:p>
            <a:pPr eaLnBrk="1" hangingPunct="1">
              <a:spcBef>
                <a:spcPct val="0"/>
              </a:spcBef>
            </a:pPr>
            <a:r>
              <a:rPr lang="en-US" sz="2200" dirty="0" smtClean="0"/>
              <a:t>Great imagery and roads for many areas</a:t>
            </a:r>
          </a:p>
          <a:p>
            <a:pPr eaLnBrk="1" hangingPunct="1">
              <a:spcBef>
                <a:spcPct val="0"/>
              </a:spcBef>
            </a:pPr>
            <a:r>
              <a:rPr lang="en-US" sz="2200" dirty="0" smtClean="0"/>
              <a:t>Excellent display tool</a:t>
            </a:r>
          </a:p>
          <a:p>
            <a:pPr eaLnBrk="1" hangingPunct="1">
              <a:spcBef>
                <a:spcPct val="0"/>
              </a:spcBef>
            </a:pPr>
            <a:r>
              <a:rPr lang="en-US" sz="2200" dirty="0" smtClean="0"/>
              <a:t>Maps easy to export and share (subject to Terms of Use)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title" idx="4294967295"/>
          </p:nvPr>
        </p:nvSpPr>
        <p:spPr/>
        <p:txBody>
          <a:bodyPr/>
          <a:lstStyle/>
          <a:p>
            <a:pPr eaLnBrk="1" hangingPunct="1"/>
            <a:r>
              <a:rPr lang="en-US" smtClean="0"/>
              <a:t>Google Earth (Free Version)</a:t>
            </a:r>
          </a:p>
        </p:txBody>
      </p:sp>
      <p:sp>
        <p:nvSpPr>
          <p:cNvPr id="26627" name="Content Placeholder 5"/>
          <p:cNvSpPr>
            <a:spLocks noGrp="1"/>
          </p:cNvSpPr>
          <p:nvPr>
            <p:ph sz="half" idx="4294967295"/>
          </p:nvPr>
        </p:nvSpPr>
        <p:spPr>
          <a:xfrm>
            <a:off x="923925" y="1371600"/>
            <a:ext cx="3805238" cy="3962400"/>
          </a:xfrm>
        </p:spPr>
        <p:txBody>
          <a:bodyPr/>
          <a:lstStyle/>
          <a:p>
            <a:pPr eaLnBrk="1" hangingPunct="1">
              <a:buFont typeface="Wingdings" pitchFamily="2" charset="2"/>
              <a:buNone/>
            </a:pPr>
            <a:r>
              <a:rPr lang="en-US" sz="2800" b="1" i="1" dirty="0" smtClean="0"/>
              <a:t>Pros</a:t>
            </a:r>
          </a:p>
          <a:p>
            <a:pPr eaLnBrk="1" hangingPunct="1">
              <a:spcBef>
                <a:spcPct val="0"/>
              </a:spcBef>
            </a:pPr>
            <a:r>
              <a:rPr lang="en-US" sz="2200" dirty="0" smtClean="0"/>
              <a:t>Free and easy</a:t>
            </a:r>
          </a:p>
          <a:p>
            <a:pPr eaLnBrk="1" hangingPunct="1">
              <a:spcBef>
                <a:spcPct val="0"/>
              </a:spcBef>
            </a:pPr>
            <a:r>
              <a:rPr lang="en-US" sz="2200" dirty="0" smtClean="0"/>
              <a:t>Feature-rich base maps</a:t>
            </a:r>
          </a:p>
          <a:p>
            <a:pPr eaLnBrk="1" hangingPunct="1">
              <a:spcBef>
                <a:spcPct val="0"/>
              </a:spcBef>
            </a:pPr>
            <a:r>
              <a:rPr lang="en-US" sz="2200" dirty="0" smtClean="0"/>
              <a:t>Great imagery and roads for Africa</a:t>
            </a:r>
          </a:p>
          <a:p>
            <a:pPr eaLnBrk="1" hangingPunct="1">
              <a:spcBef>
                <a:spcPct val="0"/>
              </a:spcBef>
            </a:pPr>
            <a:r>
              <a:rPr lang="en-US" sz="2200" dirty="0" smtClean="0"/>
              <a:t>Excellent display tool</a:t>
            </a:r>
          </a:p>
          <a:p>
            <a:pPr eaLnBrk="1" hangingPunct="1">
              <a:spcBef>
                <a:spcPct val="0"/>
              </a:spcBef>
            </a:pPr>
            <a:r>
              <a:rPr lang="en-US" sz="2200" dirty="0" smtClean="0"/>
              <a:t>Maps easy to export and share (subject to Terms of Use)</a:t>
            </a:r>
          </a:p>
        </p:txBody>
      </p:sp>
      <p:sp>
        <p:nvSpPr>
          <p:cNvPr id="26628" name="Content Placeholder 6"/>
          <p:cNvSpPr>
            <a:spLocks noGrp="1"/>
          </p:cNvSpPr>
          <p:nvPr>
            <p:ph sz="half" idx="4294967295"/>
          </p:nvPr>
        </p:nvSpPr>
        <p:spPr>
          <a:xfrm>
            <a:off x="4881563" y="1371600"/>
            <a:ext cx="3805237" cy="3962400"/>
          </a:xfrm>
        </p:spPr>
        <p:txBody>
          <a:bodyPr/>
          <a:lstStyle/>
          <a:p>
            <a:pPr eaLnBrk="1" hangingPunct="1">
              <a:buFont typeface="Wingdings" pitchFamily="2" charset="2"/>
              <a:buNone/>
            </a:pPr>
            <a:r>
              <a:rPr lang="en-US" sz="2800" b="1" i="1" smtClean="0"/>
              <a:t>Cons</a:t>
            </a:r>
          </a:p>
          <a:p>
            <a:pPr eaLnBrk="1" hangingPunct="1">
              <a:spcBef>
                <a:spcPct val="0"/>
              </a:spcBef>
            </a:pPr>
            <a:r>
              <a:rPr lang="en-US" sz="2200" smtClean="0"/>
              <a:t>System requirements</a:t>
            </a:r>
          </a:p>
          <a:p>
            <a:pPr eaLnBrk="1" hangingPunct="1">
              <a:spcBef>
                <a:spcPct val="0"/>
              </a:spcBef>
            </a:pPr>
            <a:r>
              <a:rPr lang="en-US" sz="2200" smtClean="0"/>
              <a:t>Administrative boundaries available only at national level</a:t>
            </a:r>
          </a:p>
          <a:p>
            <a:pPr eaLnBrk="1" hangingPunct="1">
              <a:spcBef>
                <a:spcPct val="0"/>
              </a:spcBef>
            </a:pPr>
            <a:r>
              <a:rPr lang="en-US" sz="2200" smtClean="0"/>
              <a:t>Polygons and thematic maps require custom programming</a:t>
            </a:r>
          </a:p>
          <a:p>
            <a:pPr eaLnBrk="1" hangingPunct="1">
              <a:spcBef>
                <a:spcPct val="0"/>
              </a:spcBef>
            </a:pPr>
            <a:r>
              <a:rPr lang="en-US" sz="2200" smtClean="0"/>
              <a:t>Data not secure</a:t>
            </a:r>
          </a:p>
          <a:p>
            <a:pPr eaLnBrk="1" hangingPunct="1">
              <a:spcBef>
                <a:spcPct val="0"/>
              </a:spcBef>
            </a:pPr>
            <a:r>
              <a:rPr lang="en-US" sz="2200" smtClean="0"/>
              <a:t>Lacks cartographic tools</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690563" y="274638"/>
            <a:ext cx="7762875" cy="1143000"/>
          </a:xfrm>
        </p:spPr>
        <p:txBody>
          <a:bodyPr/>
          <a:lstStyle/>
          <a:p>
            <a:pPr algn="ctr" eaLnBrk="1" hangingPunct="1"/>
            <a:r>
              <a:rPr lang="en-US" dirty="0" smtClean="0"/>
              <a:t>Google Earth</a:t>
            </a:r>
          </a:p>
        </p:txBody>
      </p:sp>
      <p:sp>
        <p:nvSpPr>
          <p:cNvPr id="27651" name="Text Box 3"/>
          <p:cNvSpPr txBox="1">
            <a:spLocks noChangeArrowheads="1"/>
          </p:cNvSpPr>
          <p:nvPr/>
        </p:nvSpPr>
        <p:spPr bwMode="auto">
          <a:xfrm>
            <a:off x="746125" y="1273175"/>
            <a:ext cx="6094413" cy="4046538"/>
          </a:xfrm>
          <a:prstGeom prst="rect">
            <a:avLst/>
          </a:prstGeom>
          <a:noFill/>
          <a:ln w="9525">
            <a:noFill/>
            <a:miter lim="800000"/>
            <a:headEnd/>
            <a:tailEnd/>
          </a:ln>
        </p:spPr>
        <p:txBody>
          <a:bodyPr wrap="none">
            <a:spAutoFit/>
          </a:bodyPr>
          <a:lstStyle/>
          <a:p>
            <a:r>
              <a:rPr lang="en-US" b="1"/>
              <a:t>PC System Requirements for Google Earth</a:t>
            </a:r>
          </a:p>
          <a:p>
            <a:r>
              <a:rPr lang="en-US" sz="1600" b="1"/>
              <a:t>Minimum</a:t>
            </a:r>
            <a:r>
              <a:rPr lang="en-US" sz="1400" b="1"/>
              <a:t>: </a:t>
            </a:r>
          </a:p>
          <a:p>
            <a:r>
              <a:rPr lang="en-US" sz="1400"/>
              <a:t>Operating System: Windows 2000, Windows XP, or Windows Vista </a:t>
            </a:r>
          </a:p>
          <a:p>
            <a:r>
              <a:rPr lang="en-US" sz="1400"/>
              <a:t>CPU: Pentium 3, 500Mhz </a:t>
            </a:r>
          </a:p>
          <a:p>
            <a:r>
              <a:rPr lang="en-US" sz="1400"/>
              <a:t>System Memory (RAM): 256MB </a:t>
            </a:r>
          </a:p>
          <a:p>
            <a:r>
              <a:rPr lang="en-US" sz="1400"/>
              <a:t>Hard Disk: 400MB free space </a:t>
            </a:r>
          </a:p>
          <a:p>
            <a:r>
              <a:rPr lang="en-US" sz="1400"/>
              <a:t>Network Speed: 128 Kbits/sec </a:t>
            </a:r>
          </a:p>
          <a:p>
            <a:r>
              <a:rPr lang="en-US" sz="1400"/>
              <a:t>Graphics Card: 3D-capable with 16MB of VRAM </a:t>
            </a:r>
          </a:p>
          <a:p>
            <a:r>
              <a:rPr lang="en-US" sz="1400"/>
              <a:t>Screen: 1024x768, "16-bit High Color" - DirectX 9 (to run in Direct X mode) </a:t>
            </a:r>
          </a:p>
          <a:p>
            <a:endParaRPr lang="en-US" sz="1400"/>
          </a:p>
          <a:p>
            <a:r>
              <a:rPr lang="en-US" sz="1600" b="1"/>
              <a:t>Recommended</a:t>
            </a:r>
            <a:r>
              <a:rPr lang="en-US" sz="1400" b="1"/>
              <a:t>:</a:t>
            </a:r>
            <a:r>
              <a:rPr lang="en-US" sz="1400"/>
              <a:t> </a:t>
            </a:r>
          </a:p>
          <a:p>
            <a:r>
              <a:rPr lang="en-US" sz="1400"/>
              <a:t>Operating System: Windows XP or Windows Vista </a:t>
            </a:r>
          </a:p>
          <a:p>
            <a:r>
              <a:rPr lang="en-US" sz="1400"/>
              <a:t>CPU: Pentium 4 2.4GHz+ or AMD 2400xp+ </a:t>
            </a:r>
          </a:p>
          <a:p>
            <a:r>
              <a:rPr lang="en-US" sz="1400"/>
              <a:t>System Memory (RAM): 512MB </a:t>
            </a:r>
          </a:p>
          <a:p>
            <a:r>
              <a:rPr lang="en-US" sz="1400"/>
              <a:t>Hard Disk: 2GB free space </a:t>
            </a:r>
          </a:p>
          <a:p>
            <a:r>
              <a:rPr lang="en-US" sz="1400"/>
              <a:t>Network Speed: 768 Kbits/sec </a:t>
            </a:r>
          </a:p>
          <a:p>
            <a:r>
              <a:rPr lang="en-US" sz="1400"/>
              <a:t>Graphics Card: 3D-capable with 32MB of VRAM </a:t>
            </a:r>
          </a:p>
          <a:p>
            <a:r>
              <a:rPr lang="en-US" sz="1400"/>
              <a:t>Screen: 1280x1024, "32-bit True Color"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4"/>
          <p:cNvSpPr>
            <a:spLocks noGrp="1"/>
          </p:cNvSpPr>
          <p:nvPr>
            <p:ph type="title" idx="4294967295"/>
          </p:nvPr>
        </p:nvSpPr>
        <p:spPr/>
        <p:txBody>
          <a:bodyPr/>
          <a:lstStyle/>
          <a:p>
            <a:pPr eaLnBrk="1" hangingPunct="1"/>
            <a:r>
              <a:rPr lang="en-US" smtClean="0"/>
              <a:t>Google Earth (Free Version)</a:t>
            </a:r>
          </a:p>
        </p:txBody>
      </p:sp>
      <p:sp>
        <p:nvSpPr>
          <p:cNvPr id="28675" name="Content Placeholder 5"/>
          <p:cNvSpPr>
            <a:spLocks noGrp="1"/>
          </p:cNvSpPr>
          <p:nvPr>
            <p:ph sz="half" idx="4294967295"/>
          </p:nvPr>
        </p:nvSpPr>
        <p:spPr>
          <a:xfrm>
            <a:off x="923925" y="1371600"/>
            <a:ext cx="3805238" cy="3962400"/>
          </a:xfrm>
        </p:spPr>
        <p:txBody>
          <a:bodyPr/>
          <a:lstStyle/>
          <a:p>
            <a:pPr eaLnBrk="1" hangingPunct="1">
              <a:buFont typeface="Wingdings" pitchFamily="2" charset="2"/>
              <a:buNone/>
            </a:pPr>
            <a:r>
              <a:rPr lang="en-US" sz="2800" b="1" i="1" smtClean="0"/>
              <a:t>Pros</a:t>
            </a:r>
          </a:p>
          <a:p>
            <a:pPr eaLnBrk="1" hangingPunct="1">
              <a:spcBef>
                <a:spcPct val="0"/>
              </a:spcBef>
            </a:pPr>
            <a:r>
              <a:rPr lang="en-US" sz="2200" smtClean="0"/>
              <a:t>Free and easy</a:t>
            </a:r>
          </a:p>
          <a:p>
            <a:pPr eaLnBrk="1" hangingPunct="1">
              <a:spcBef>
                <a:spcPct val="0"/>
              </a:spcBef>
            </a:pPr>
            <a:r>
              <a:rPr lang="en-US" sz="2200" smtClean="0"/>
              <a:t>Feature-rich base maps</a:t>
            </a:r>
          </a:p>
          <a:p>
            <a:pPr eaLnBrk="1" hangingPunct="1">
              <a:spcBef>
                <a:spcPct val="0"/>
              </a:spcBef>
            </a:pPr>
            <a:r>
              <a:rPr lang="en-US" sz="2200" smtClean="0"/>
              <a:t>Great imagery and roads for Africa</a:t>
            </a:r>
          </a:p>
          <a:p>
            <a:pPr eaLnBrk="1" hangingPunct="1">
              <a:spcBef>
                <a:spcPct val="0"/>
              </a:spcBef>
            </a:pPr>
            <a:r>
              <a:rPr lang="en-US" sz="2200" smtClean="0"/>
              <a:t>Excellent display tool</a:t>
            </a:r>
          </a:p>
          <a:p>
            <a:pPr eaLnBrk="1" hangingPunct="1">
              <a:spcBef>
                <a:spcPct val="0"/>
              </a:spcBef>
            </a:pPr>
            <a:r>
              <a:rPr lang="en-US" sz="2200" smtClean="0"/>
              <a:t>KML is standard</a:t>
            </a:r>
          </a:p>
          <a:p>
            <a:pPr eaLnBrk="1" hangingPunct="1">
              <a:spcBef>
                <a:spcPct val="0"/>
              </a:spcBef>
            </a:pPr>
            <a:r>
              <a:rPr lang="en-US" sz="2200" smtClean="0"/>
              <a:t>Plug-in for Web browser</a:t>
            </a:r>
          </a:p>
          <a:p>
            <a:pPr eaLnBrk="1" hangingPunct="1">
              <a:spcBef>
                <a:spcPct val="0"/>
              </a:spcBef>
            </a:pPr>
            <a:r>
              <a:rPr lang="en-US" sz="2200" smtClean="0"/>
              <a:t>Maps easy to export and share (subject to Terms of Use)</a:t>
            </a:r>
          </a:p>
        </p:txBody>
      </p:sp>
      <p:sp>
        <p:nvSpPr>
          <p:cNvPr id="28676" name="Content Placeholder 6"/>
          <p:cNvSpPr>
            <a:spLocks noGrp="1"/>
          </p:cNvSpPr>
          <p:nvPr>
            <p:ph sz="half" idx="4294967295"/>
          </p:nvPr>
        </p:nvSpPr>
        <p:spPr>
          <a:xfrm>
            <a:off x="4881563" y="1371600"/>
            <a:ext cx="3805237" cy="3962400"/>
          </a:xfrm>
        </p:spPr>
        <p:txBody>
          <a:bodyPr/>
          <a:lstStyle/>
          <a:p>
            <a:pPr eaLnBrk="1" hangingPunct="1">
              <a:buFont typeface="Wingdings" pitchFamily="2" charset="2"/>
              <a:buNone/>
            </a:pPr>
            <a:r>
              <a:rPr lang="en-US" sz="2800" b="1" i="1" smtClean="0"/>
              <a:t>Cons</a:t>
            </a:r>
          </a:p>
          <a:p>
            <a:pPr eaLnBrk="1" hangingPunct="1">
              <a:spcBef>
                <a:spcPct val="0"/>
              </a:spcBef>
            </a:pPr>
            <a:r>
              <a:rPr lang="en-US" sz="2200" smtClean="0"/>
              <a:t>System requirements</a:t>
            </a:r>
          </a:p>
          <a:p>
            <a:pPr eaLnBrk="1" hangingPunct="1">
              <a:spcBef>
                <a:spcPct val="0"/>
              </a:spcBef>
            </a:pPr>
            <a:r>
              <a:rPr lang="en-US" sz="2200" smtClean="0"/>
              <a:t>Administrative boundaries available only at national level</a:t>
            </a:r>
          </a:p>
          <a:p>
            <a:pPr eaLnBrk="1" hangingPunct="1">
              <a:spcBef>
                <a:spcPct val="0"/>
              </a:spcBef>
            </a:pPr>
            <a:r>
              <a:rPr lang="en-US" sz="2200" smtClean="0"/>
              <a:t>Polygons and thematic maps require custom programming</a:t>
            </a:r>
          </a:p>
          <a:p>
            <a:pPr eaLnBrk="1" hangingPunct="1">
              <a:spcBef>
                <a:spcPct val="0"/>
              </a:spcBef>
            </a:pPr>
            <a:r>
              <a:rPr lang="en-US" sz="2200" smtClean="0"/>
              <a:t>Data not secure</a:t>
            </a:r>
          </a:p>
          <a:p>
            <a:pPr eaLnBrk="1" hangingPunct="1">
              <a:spcBef>
                <a:spcPct val="0"/>
              </a:spcBef>
            </a:pPr>
            <a:r>
              <a:rPr lang="en-US" sz="2200" smtClean="0"/>
              <a:t>Lacks cartographic tools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690563" y="274638"/>
            <a:ext cx="776287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1"/>
                </a:solidFill>
                <a:effectLst/>
                <a:uLnTx/>
                <a:uFillTx/>
                <a:latin typeface="+mj-lt"/>
                <a:ea typeface="+mj-ea"/>
                <a:cs typeface="+mj-cs"/>
              </a:rPr>
              <a:t>E2G</a:t>
            </a:r>
          </a:p>
        </p:txBody>
      </p:sp>
      <p:pic>
        <p:nvPicPr>
          <p:cNvPr id="4" name="Picture 3" descr="Map and Data.png"/>
          <p:cNvPicPr>
            <a:picLocks noChangeAspect="1"/>
          </p:cNvPicPr>
          <p:nvPr/>
        </p:nvPicPr>
        <p:blipFill>
          <a:blip r:embed="rId3" cstate="print"/>
          <a:stretch>
            <a:fillRect/>
          </a:stretch>
        </p:blipFill>
        <p:spPr>
          <a:xfrm>
            <a:off x="1334530" y="1293956"/>
            <a:ext cx="6759146" cy="423051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a:t>
            </a:r>
            <a:endParaRPr lang="en-US" dirty="0"/>
          </a:p>
        </p:txBody>
      </p:sp>
      <p:sp>
        <p:nvSpPr>
          <p:cNvPr id="3" name="Content Placeholder 2"/>
          <p:cNvSpPr>
            <a:spLocks noGrp="1"/>
          </p:cNvSpPr>
          <p:nvPr>
            <p:ph idx="1"/>
          </p:nvPr>
        </p:nvSpPr>
        <p:spPr/>
        <p:txBody>
          <a:bodyPr/>
          <a:lstStyle/>
          <a:p>
            <a:pPr>
              <a:buNone/>
            </a:pPr>
            <a:r>
              <a:rPr lang="en-US" sz="3200" b="1" dirty="0" smtClean="0"/>
              <a:t>G</a:t>
            </a:r>
            <a:r>
              <a:rPr lang="en-US" dirty="0" smtClean="0"/>
              <a:t>eographic</a:t>
            </a:r>
          </a:p>
          <a:p>
            <a:pPr>
              <a:buNone/>
            </a:pPr>
            <a:r>
              <a:rPr lang="en-US" sz="3200" b="1" dirty="0" smtClean="0"/>
              <a:t>I</a:t>
            </a:r>
            <a:r>
              <a:rPr lang="en-US" dirty="0" smtClean="0"/>
              <a:t>nformation</a:t>
            </a:r>
          </a:p>
          <a:p>
            <a:pPr>
              <a:buNone/>
            </a:pPr>
            <a:r>
              <a:rPr lang="en-US" sz="3200" b="1" dirty="0" smtClean="0"/>
              <a:t>S</a:t>
            </a:r>
            <a:r>
              <a:rPr lang="en-US" dirty="0" smtClean="0"/>
              <a:t>ystem</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E2G</a:t>
            </a:r>
            <a:endParaRPr lang="en-US" dirty="0"/>
          </a:p>
        </p:txBody>
      </p:sp>
      <p:sp>
        <p:nvSpPr>
          <p:cNvPr id="3" name="Content Placeholder 2"/>
          <p:cNvSpPr>
            <a:spLocks noGrp="1"/>
          </p:cNvSpPr>
          <p:nvPr>
            <p:ph idx="1"/>
          </p:nvPr>
        </p:nvSpPr>
        <p:spPr/>
        <p:txBody>
          <a:bodyPr/>
          <a:lstStyle/>
          <a:p>
            <a:r>
              <a:rPr lang="en-US" dirty="0" smtClean="0"/>
              <a:t>Maps Excel Data in Google Earth</a:t>
            </a:r>
          </a:p>
          <a:p>
            <a:r>
              <a:rPr lang="en-US" dirty="0" smtClean="0"/>
              <a:t>Free</a:t>
            </a:r>
          </a:p>
          <a:p>
            <a:r>
              <a:rPr lang="en-US" dirty="0" smtClean="0"/>
              <a:t>Basic Cartographic Display</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E2G</a:t>
            </a:r>
            <a:endParaRPr lang="en-US" dirty="0"/>
          </a:p>
        </p:txBody>
      </p:sp>
      <p:sp>
        <p:nvSpPr>
          <p:cNvPr id="3" name="Content Placeholder 2"/>
          <p:cNvSpPr>
            <a:spLocks noGrp="1"/>
          </p:cNvSpPr>
          <p:nvPr>
            <p:ph idx="1"/>
          </p:nvPr>
        </p:nvSpPr>
        <p:spPr/>
        <p:txBody>
          <a:bodyPr/>
          <a:lstStyle/>
          <a:p>
            <a:r>
              <a:rPr lang="en-US" dirty="0" smtClean="0"/>
              <a:t>Excel data</a:t>
            </a:r>
          </a:p>
          <a:p>
            <a:pPr lvl="1"/>
            <a:r>
              <a:rPr lang="en-US" dirty="0" smtClean="0"/>
              <a:t>Must be in standard data schema</a:t>
            </a:r>
          </a:p>
          <a:p>
            <a:pPr lvl="2"/>
            <a:r>
              <a:rPr lang="en-US" dirty="0" smtClean="0"/>
              <a:t>One record per geographic unit</a:t>
            </a:r>
          </a:p>
          <a:p>
            <a:pPr lvl="1"/>
            <a:r>
              <a:rPr lang="en-US" dirty="0" smtClean="0"/>
              <a:t>Must use standard administrative names</a:t>
            </a:r>
          </a:p>
          <a:p>
            <a:pPr lvl="2"/>
            <a:r>
              <a:rPr lang="en-US" dirty="0" smtClean="0"/>
              <a:t>List is provided</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E2G</a:t>
            </a:r>
            <a:endParaRPr lang="en-US" dirty="0"/>
          </a:p>
        </p:txBody>
      </p:sp>
      <p:pic>
        <p:nvPicPr>
          <p:cNvPr id="55298" name="Picture 2"/>
          <p:cNvPicPr>
            <a:picLocks noChangeAspect="1" noChangeArrowheads="1"/>
          </p:cNvPicPr>
          <p:nvPr/>
        </p:nvPicPr>
        <p:blipFill>
          <a:blip r:embed="rId3" cstate="print"/>
          <a:srcRect/>
          <a:stretch>
            <a:fillRect/>
          </a:stretch>
        </p:blipFill>
        <p:spPr bwMode="auto">
          <a:xfrm>
            <a:off x="2438400" y="825457"/>
            <a:ext cx="6096000" cy="4638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E2G</a:t>
            </a:r>
            <a:endParaRPr lang="en-US" dirty="0"/>
          </a:p>
        </p:txBody>
      </p:sp>
      <p:sp>
        <p:nvSpPr>
          <p:cNvPr id="4" name="Text Placeholder 3"/>
          <p:cNvSpPr>
            <a:spLocks noGrp="1"/>
          </p:cNvSpPr>
          <p:nvPr>
            <p:ph type="body" idx="1"/>
          </p:nvPr>
        </p:nvSpPr>
        <p:spPr/>
        <p:txBody>
          <a:bodyPr/>
          <a:lstStyle/>
          <a:p>
            <a:r>
              <a:rPr lang="en-US" dirty="0" smtClean="0"/>
              <a:t>Pros</a:t>
            </a:r>
            <a:endParaRPr lang="en-US" dirty="0"/>
          </a:p>
        </p:txBody>
      </p:sp>
      <p:sp>
        <p:nvSpPr>
          <p:cNvPr id="5" name="Content Placeholder 4"/>
          <p:cNvSpPr>
            <a:spLocks noGrp="1"/>
          </p:cNvSpPr>
          <p:nvPr>
            <p:ph sz="half" idx="2"/>
          </p:nvPr>
        </p:nvSpPr>
        <p:spPr/>
        <p:txBody>
          <a:bodyPr/>
          <a:lstStyle/>
          <a:p>
            <a:r>
              <a:rPr lang="en-US" dirty="0" smtClean="0"/>
              <a:t>Free</a:t>
            </a:r>
          </a:p>
          <a:p>
            <a:r>
              <a:rPr lang="en-US" dirty="0" smtClean="0"/>
              <a:t>Easy to use</a:t>
            </a:r>
          </a:p>
          <a:p>
            <a:r>
              <a:rPr lang="en-US" dirty="0" smtClean="0"/>
              <a:t>Extensive training and support materials</a:t>
            </a:r>
          </a:p>
          <a:p>
            <a:r>
              <a:rPr lang="en-US" dirty="0" smtClean="0"/>
              <a:t>Well suited for quick geographic display of data</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E2G</a:t>
            </a:r>
            <a:endParaRPr lang="en-US" dirty="0"/>
          </a:p>
        </p:txBody>
      </p:sp>
      <p:sp>
        <p:nvSpPr>
          <p:cNvPr id="4" name="Text Placeholder 3"/>
          <p:cNvSpPr>
            <a:spLocks noGrp="1"/>
          </p:cNvSpPr>
          <p:nvPr>
            <p:ph type="body" idx="1"/>
          </p:nvPr>
        </p:nvSpPr>
        <p:spPr/>
        <p:txBody>
          <a:bodyPr/>
          <a:lstStyle/>
          <a:p>
            <a:r>
              <a:rPr lang="en-US" dirty="0" smtClean="0"/>
              <a:t>Pros</a:t>
            </a:r>
            <a:endParaRPr lang="en-US" dirty="0"/>
          </a:p>
        </p:txBody>
      </p:sp>
      <p:sp>
        <p:nvSpPr>
          <p:cNvPr id="5" name="Content Placeholder 4"/>
          <p:cNvSpPr>
            <a:spLocks noGrp="1"/>
          </p:cNvSpPr>
          <p:nvPr>
            <p:ph sz="half" idx="2"/>
          </p:nvPr>
        </p:nvSpPr>
        <p:spPr/>
        <p:txBody>
          <a:bodyPr/>
          <a:lstStyle/>
          <a:p>
            <a:r>
              <a:rPr lang="en-US" dirty="0" smtClean="0"/>
              <a:t>Free</a:t>
            </a:r>
          </a:p>
          <a:p>
            <a:r>
              <a:rPr lang="en-US" dirty="0" smtClean="0"/>
              <a:t>Easy to use</a:t>
            </a:r>
          </a:p>
          <a:p>
            <a:r>
              <a:rPr lang="en-US" dirty="0" smtClean="0"/>
              <a:t>Extensive training and support materials</a:t>
            </a:r>
          </a:p>
          <a:p>
            <a:r>
              <a:rPr lang="en-US" dirty="0" smtClean="0"/>
              <a:t>Well suited for quick geographic display of data</a:t>
            </a:r>
          </a:p>
          <a:p>
            <a:endParaRPr lang="en-US" dirty="0"/>
          </a:p>
        </p:txBody>
      </p:sp>
      <p:sp>
        <p:nvSpPr>
          <p:cNvPr id="6" name="Text Placeholder 5"/>
          <p:cNvSpPr>
            <a:spLocks noGrp="1"/>
          </p:cNvSpPr>
          <p:nvPr>
            <p:ph type="body" sz="quarter" idx="3"/>
          </p:nvPr>
        </p:nvSpPr>
        <p:spPr/>
        <p:txBody>
          <a:bodyPr/>
          <a:lstStyle/>
          <a:p>
            <a:r>
              <a:rPr lang="en-US" dirty="0" smtClean="0"/>
              <a:t>Cons</a:t>
            </a:r>
            <a:endParaRPr lang="en-US" dirty="0"/>
          </a:p>
        </p:txBody>
      </p:sp>
      <p:sp>
        <p:nvSpPr>
          <p:cNvPr id="7" name="Content Placeholder 6"/>
          <p:cNvSpPr>
            <a:spLocks noGrp="1"/>
          </p:cNvSpPr>
          <p:nvPr>
            <p:ph sz="quarter" idx="4"/>
          </p:nvPr>
        </p:nvSpPr>
        <p:spPr/>
        <p:txBody>
          <a:bodyPr/>
          <a:lstStyle/>
          <a:p>
            <a:r>
              <a:rPr lang="en-US" dirty="0" smtClean="0"/>
              <a:t>Not available for every country (~40 countries)</a:t>
            </a:r>
          </a:p>
          <a:p>
            <a:r>
              <a:rPr lang="en-US" dirty="0" smtClean="0"/>
              <a:t>Requires ability to connect to Internet at least once</a:t>
            </a:r>
          </a:p>
          <a:p>
            <a:r>
              <a:rPr lang="en-US" dirty="0" smtClean="0"/>
              <a:t>Google Earth system requirements</a:t>
            </a:r>
          </a:p>
          <a:p>
            <a:r>
              <a:rPr lang="en-US" dirty="0" smtClean="0"/>
              <a:t>No GIS ability</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Resources Handout</a:t>
            </a:r>
            <a:endParaRPr lang="en-US" dirty="0"/>
          </a:p>
        </p:txBody>
      </p:sp>
      <p:sp>
        <p:nvSpPr>
          <p:cNvPr id="8" name="Content Placeholder 7"/>
          <p:cNvSpPr>
            <a:spLocks noGrp="1"/>
          </p:cNvSpPr>
          <p:nvPr>
            <p:ph idx="1"/>
          </p:nvPr>
        </p:nvSpPr>
        <p:spPr/>
        <p:txBody>
          <a:bodyPr/>
          <a:lstStyle/>
          <a:p>
            <a:r>
              <a:rPr lang="en-US" dirty="0" smtClean="0"/>
              <a:t>Software training</a:t>
            </a:r>
          </a:p>
          <a:p>
            <a:r>
              <a:rPr lang="en-US" dirty="0" smtClean="0"/>
              <a:t>Data resources</a:t>
            </a:r>
          </a:p>
          <a:p>
            <a:r>
              <a:rPr lang="en-US" smtClean="0"/>
              <a:t>Other training</a:t>
            </a:r>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923925" y="914400"/>
            <a:ext cx="7762875" cy="4648200"/>
          </a:xfrm>
        </p:spPr>
        <p:txBody>
          <a:bodyPr/>
          <a:lstStyle/>
          <a:p>
            <a:pPr eaLnBrk="1" hangingPunct="1">
              <a:buFont typeface="Wingdings" pitchFamily="2" charset="2"/>
              <a:buNone/>
            </a:pPr>
            <a:endParaRPr lang="en-US" sz="2200" smtClean="0"/>
          </a:p>
          <a:p>
            <a:pPr eaLnBrk="1" hangingPunct="1">
              <a:buFont typeface="Wingdings" pitchFamily="2" charset="2"/>
              <a:buNone/>
            </a:pPr>
            <a:r>
              <a:rPr lang="en-US" sz="2200" smtClean="0"/>
              <a:t>MEASURE Evaluation is funded by the U.S. Agency for </a:t>
            </a:r>
          </a:p>
          <a:p>
            <a:pPr eaLnBrk="1" hangingPunct="1">
              <a:buFont typeface="Wingdings" pitchFamily="2" charset="2"/>
              <a:buNone/>
            </a:pPr>
            <a:r>
              <a:rPr lang="en-US" sz="2200" smtClean="0"/>
              <a:t>International Development and is implemented by the</a:t>
            </a:r>
          </a:p>
          <a:p>
            <a:pPr eaLnBrk="1" hangingPunct="1">
              <a:buFont typeface="Wingdings" pitchFamily="2" charset="2"/>
              <a:buNone/>
            </a:pPr>
            <a:r>
              <a:rPr lang="en-US" sz="2200" smtClean="0"/>
              <a:t>Carolina Population Center at the University of North </a:t>
            </a:r>
          </a:p>
          <a:p>
            <a:pPr eaLnBrk="1" hangingPunct="1">
              <a:buFont typeface="Wingdings" pitchFamily="2" charset="2"/>
              <a:buNone/>
            </a:pPr>
            <a:r>
              <a:rPr lang="en-US" sz="2200" smtClean="0"/>
              <a:t>Carolina at Chapel Hill in partnership with Futures Group</a:t>
            </a:r>
          </a:p>
          <a:p>
            <a:pPr eaLnBrk="1" hangingPunct="1">
              <a:buFont typeface="Wingdings" pitchFamily="2" charset="2"/>
              <a:buNone/>
            </a:pPr>
            <a:r>
              <a:rPr lang="en-US" sz="2200" smtClean="0"/>
              <a:t>International, ICF Macro, John Snow, Inc., Management </a:t>
            </a:r>
          </a:p>
          <a:p>
            <a:pPr eaLnBrk="1" hangingPunct="1">
              <a:buFont typeface="Wingdings" pitchFamily="2" charset="2"/>
              <a:buNone/>
            </a:pPr>
            <a:r>
              <a:rPr lang="en-US" sz="2200" smtClean="0"/>
              <a:t>Sciences for Health, and Tulane University. The views </a:t>
            </a:r>
          </a:p>
          <a:p>
            <a:pPr eaLnBrk="1" hangingPunct="1">
              <a:buFont typeface="Wingdings" pitchFamily="2" charset="2"/>
              <a:buNone/>
            </a:pPr>
            <a:r>
              <a:rPr lang="en-US" sz="2200" smtClean="0"/>
              <a:t>expressed in this presentation do not necessarily reflect</a:t>
            </a:r>
          </a:p>
          <a:p>
            <a:pPr eaLnBrk="1" hangingPunct="1">
              <a:buFont typeface="Wingdings" pitchFamily="2" charset="2"/>
              <a:buNone/>
            </a:pPr>
            <a:r>
              <a:rPr lang="en-US" sz="2200" smtClean="0"/>
              <a:t>the views of USAID or the United States Government.</a:t>
            </a:r>
          </a:p>
          <a:p>
            <a:pPr eaLnBrk="1" hangingPunct="1"/>
            <a:endParaRPr lang="en-US" sz="2200" smtClean="0"/>
          </a:p>
          <a:p>
            <a:pPr eaLnBrk="1" hangingPunct="1"/>
            <a:endParaRPr lang="en-US" sz="22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a:t>
            </a:r>
            <a:endParaRPr lang="en-US" dirty="0"/>
          </a:p>
        </p:txBody>
      </p:sp>
      <p:sp>
        <p:nvSpPr>
          <p:cNvPr id="3" name="Content Placeholder 2"/>
          <p:cNvSpPr>
            <a:spLocks noGrp="1"/>
          </p:cNvSpPr>
          <p:nvPr>
            <p:ph idx="1"/>
          </p:nvPr>
        </p:nvSpPr>
        <p:spPr/>
        <p:txBody>
          <a:bodyPr/>
          <a:lstStyle/>
          <a:p>
            <a:r>
              <a:rPr lang="en-US" dirty="0" smtClean="0"/>
              <a:t>Manages spatial data</a:t>
            </a:r>
          </a:p>
          <a:p>
            <a:r>
              <a:rPr lang="en-US" dirty="0" smtClean="0"/>
              <a:t>Supports geographic display (maps)</a:t>
            </a:r>
          </a:p>
          <a:p>
            <a:r>
              <a:rPr lang="en-US" dirty="0" smtClean="0"/>
              <a:t>Facilitates spatial analysis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a:t>
            </a:r>
            <a:endParaRPr lang="en-US" dirty="0"/>
          </a:p>
        </p:txBody>
      </p:sp>
      <p:sp>
        <p:nvSpPr>
          <p:cNvPr id="3" name="Content Placeholder 2"/>
          <p:cNvSpPr>
            <a:spLocks noGrp="1"/>
          </p:cNvSpPr>
          <p:nvPr>
            <p:ph idx="1"/>
          </p:nvPr>
        </p:nvSpPr>
        <p:spPr/>
        <p:txBody>
          <a:bodyPr/>
          <a:lstStyle/>
          <a:p>
            <a:r>
              <a:rPr lang="en-US" dirty="0" smtClean="0"/>
              <a:t>Important to find the software best suited to:</a:t>
            </a:r>
          </a:p>
          <a:p>
            <a:pPr lvl="1"/>
            <a:r>
              <a:rPr lang="en-US" dirty="0" smtClean="0"/>
              <a:t>Analysis needs</a:t>
            </a:r>
          </a:p>
          <a:p>
            <a:pPr lvl="1"/>
            <a:r>
              <a:rPr lang="en-US" dirty="0" err="1" smtClean="0"/>
              <a:t>Skillset</a:t>
            </a:r>
            <a:r>
              <a:rPr lang="en-US" dirty="0" smtClean="0"/>
              <a:t> of users</a:t>
            </a:r>
          </a:p>
          <a:p>
            <a:pPr lvl="1"/>
            <a:r>
              <a:rPr lang="en-US" dirty="0" smtClean="0"/>
              <a:t>Cost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pPr algn="ctr"/>
            <a:r>
              <a:rPr lang="en-US" smtClean="0"/>
              <a:t>ArcGIS</a:t>
            </a:r>
          </a:p>
        </p:txBody>
      </p:sp>
      <p:pic>
        <p:nvPicPr>
          <p:cNvPr id="112643" name="Content Placeholder 3" descr="ESRI_SplashScreen.jpg"/>
          <p:cNvPicPr>
            <a:picLocks noGrp="1" noChangeAspect="1"/>
          </p:cNvPicPr>
          <p:nvPr>
            <p:ph idx="1"/>
          </p:nvPr>
        </p:nvPicPr>
        <p:blipFill>
          <a:blip r:embed="rId3" cstate="print"/>
          <a:srcRect/>
          <a:stretch>
            <a:fillRect/>
          </a:stretch>
        </p:blipFill>
        <p:spPr>
          <a:xfrm>
            <a:off x="1120775" y="1216025"/>
            <a:ext cx="6900863" cy="4111625"/>
          </a:xfrm>
          <a:noFill/>
        </p:spPr>
      </p:pic>
      <p:sp>
        <p:nvSpPr>
          <p:cNvPr id="112644" name="Text Box 5"/>
          <p:cNvSpPr txBox="1">
            <a:spLocks noChangeArrowheads="1"/>
          </p:cNvSpPr>
          <p:nvPr/>
        </p:nvSpPr>
        <p:spPr bwMode="auto">
          <a:xfrm>
            <a:off x="3768725" y="5313363"/>
            <a:ext cx="1606550" cy="366712"/>
          </a:xfrm>
          <a:prstGeom prst="rect">
            <a:avLst/>
          </a:prstGeom>
          <a:noFill/>
          <a:ln w="9525">
            <a:noFill/>
            <a:miter lim="800000"/>
            <a:headEnd/>
            <a:tailEnd/>
          </a:ln>
        </p:spPr>
        <p:txBody>
          <a:bodyPr wrap="none">
            <a:spAutoFit/>
          </a:bodyPr>
          <a:lstStyle/>
          <a:p>
            <a:r>
              <a:rPr lang="en-US"/>
              <a:t>www.esri.com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4"/>
          <p:cNvSpPr>
            <a:spLocks noGrp="1"/>
          </p:cNvSpPr>
          <p:nvPr>
            <p:ph type="title" idx="4294967295"/>
          </p:nvPr>
        </p:nvSpPr>
        <p:spPr/>
        <p:txBody>
          <a:bodyPr/>
          <a:lstStyle/>
          <a:p>
            <a:pPr eaLnBrk="1" hangingPunct="1"/>
            <a:r>
              <a:rPr lang="en-US" smtClean="0"/>
              <a:t>ArcGIS</a:t>
            </a:r>
          </a:p>
        </p:txBody>
      </p:sp>
      <p:sp>
        <p:nvSpPr>
          <p:cNvPr id="113667" name="Content Placeholder 5"/>
          <p:cNvSpPr>
            <a:spLocks noGrp="1"/>
          </p:cNvSpPr>
          <p:nvPr>
            <p:ph sz="half" idx="4294967295"/>
          </p:nvPr>
        </p:nvSpPr>
        <p:spPr>
          <a:xfrm>
            <a:off x="923925" y="1371600"/>
            <a:ext cx="3805238" cy="3962400"/>
          </a:xfrm>
        </p:spPr>
        <p:txBody>
          <a:bodyPr/>
          <a:lstStyle/>
          <a:p>
            <a:pPr eaLnBrk="1" hangingPunct="1">
              <a:buFont typeface="Wingdings" pitchFamily="2" charset="2"/>
              <a:buNone/>
            </a:pPr>
            <a:r>
              <a:rPr lang="en-US" sz="2800" b="1" i="1" smtClean="0"/>
              <a:t>Pros</a:t>
            </a:r>
          </a:p>
          <a:p>
            <a:pPr eaLnBrk="1" hangingPunct="1">
              <a:spcBef>
                <a:spcPct val="0"/>
              </a:spcBef>
            </a:pPr>
            <a:r>
              <a:rPr lang="en-US" sz="2200" smtClean="0"/>
              <a:t>Industry leader</a:t>
            </a:r>
          </a:p>
          <a:p>
            <a:pPr eaLnBrk="1" hangingPunct="1">
              <a:spcBef>
                <a:spcPct val="0"/>
              </a:spcBef>
            </a:pPr>
            <a:r>
              <a:rPr lang="en-US" sz="2200" smtClean="0"/>
              <a:t>Deeply involved in public health applications</a:t>
            </a:r>
          </a:p>
          <a:p>
            <a:pPr eaLnBrk="1" hangingPunct="1">
              <a:spcBef>
                <a:spcPct val="0"/>
              </a:spcBef>
            </a:pPr>
            <a:r>
              <a:rPr lang="en-US" sz="2200" smtClean="0"/>
              <a:t>Extensive technical support resources</a:t>
            </a:r>
          </a:p>
          <a:p>
            <a:pPr eaLnBrk="1" hangingPunct="1">
              <a:spcBef>
                <a:spcPct val="0"/>
              </a:spcBef>
            </a:pPr>
            <a:r>
              <a:rPr lang="en-US" sz="2200" smtClean="0"/>
              <a:t>Powerful, extensive inventory of tools and data</a:t>
            </a:r>
          </a:p>
          <a:p>
            <a:pPr eaLnBrk="1" hangingPunct="1">
              <a:spcBef>
                <a:spcPct val="0"/>
              </a:spcBef>
            </a:pPr>
            <a:r>
              <a:rPr lang="en-US" sz="2200" smtClean="0"/>
              <a:t>All-in-one, one-stop software package</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pencer_Inglis_Presentation_20090930">
  <a:themeElements>
    <a:clrScheme name="MEASURE_Eval_slide_template-1 1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C0C0C0"/>
      </a:hlink>
      <a:folHlink>
        <a:srgbClr val="2B3585"/>
      </a:folHlink>
    </a:clrScheme>
    <a:fontScheme name="MEASURE_Eval_slide_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ASURE_Eval_slide_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EASURE_Eval_slide_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EASURE_Eval_slide_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EASURE_Eval_slide_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EASURE_Eval_slide_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EASURE_Eval_slide_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EASURE_Eval_slide_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EASURE_Eval_slide_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EASURE_Eval_slide_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EASURE_Eval_slide_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EASURE_Eval_slide_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EASURE_Eval_slide_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EASURE_Eval_slide_template-1 13">
        <a:dk1>
          <a:srgbClr val="000000"/>
        </a:dk1>
        <a:lt1>
          <a:srgbClr val="FFFFFF"/>
        </a:lt1>
        <a:dk2>
          <a:srgbClr val="000000"/>
        </a:dk2>
        <a:lt2>
          <a:srgbClr val="808080"/>
        </a:lt2>
        <a:accent1>
          <a:srgbClr val="141F78"/>
        </a:accent1>
        <a:accent2>
          <a:srgbClr val="19938A"/>
        </a:accent2>
        <a:accent3>
          <a:srgbClr val="FFFFFF"/>
        </a:accent3>
        <a:accent4>
          <a:srgbClr val="000000"/>
        </a:accent4>
        <a:accent5>
          <a:srgbClr val="AAABBE"/>
        </a:accent5>
        <a:accent6>
          <a:srgbClr val="16857D"/>
        </a:accent6>
        <a:hlink>
          <a:srgbClr val="8C1431"/>
        </a:hlink>
        <a:folHlink>
          <a:srgbClr val="946D08"/>
        </a:folHlink>
      </a:clrScheme>
      <a:clrMap bg1="lt1" tx1="dk1" bg2="lt2" tx2="dk2" accent1="accent1" accent2="accent2" accent3="accent3" accent4="accent4" accent5="accent5" accent6="accent6" hlink="hlink" folHlink="folHlink"/>
    </a:extraClrScheme>
    <a:extraClrScheme>
      <a:clrScheme name="MEASURE_Eval_slide_template-1 14">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DDDDDD"/>
        </a:hlink>
        <a:folHlink>
          <a:srgbClr val="00FF00"/>
        </a:folHlink>
      </a:clrScheme>
      <a:clrMap bg1="dk2" tx1="lt1" bg2="dk1" tx2="lt2" accent1="accent1" accent2="accent2" accent3="accent3" accent4="accent4" accent5="accent5" accent6="accent6" hlink="hlink" folHlink="folHlink"/>
    </a:extraClrScheme>
    <a:extraClrScheme>
      <a:clrScheme name="MEASURE_Eval_slide_template-1 1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C0C0C0"/>
        </a:hlink>
        <a:folHlink>
          <a:srgbClr val="00FF00"/>
        </a:folHlink>
      </a:clrScheme>
      <a:clrMap bg1="dk2" tx1="lt1" bg2="dk1" tx2="lt2" accent1="accent1" accent2="accent2" accent3="accent3" accent4="accent4" accent5="accent5" accent6="accent6" hlink="hlink" folHlink="folHlink"/>
    </a:extraClrScheme>
    <a:extraClrScheme>
      <a:clrScheme name="MEASURE_Eval_slide_template-1 1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C0C0C0"/>
        </a:hlink>
        <a:folHlink>
          <a:srgbClr val="2B3585"/>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Spencer_Inglis_Presentation_20090930</Template>
  <TotalTime>135</TotalTime>
  <Words>4155</Words>
  <Application>Microsoft Office PowerPoint</Application>
  <PresentationFormat>On-screen Show (4:3)</PresentationFormat>
  <Paragraphs>422</Paragraphs>
  <Slides>56</Slides>
  <Notes>55</Notes>
  <HiddenSlides>0</HiddenSlides>
  <MMClips>0</MMClips>
  <ScaleCrop>false</ScaleCrop>
  <HeadingPairs>
    <vt:vector size="4" baseType="variant">
      <vt:variant>
        <vt:lpstr>Theme</vt:lpstr>
      </vt:variant>
      <vt:variant>
        <vt:i4>2</vt:i4>
      </vt:variant>
      <vt:variant>
        <vt:lpstr>Slide Titles</vt:lpstr>
      </vt:variant>
      <vt:variant>
        <vt:i4>56</vt:i4>
      </vt:variant>
    </vt:vector>
  </HeadingPairs>
  <TitlesOfParts>
    <vt:vector size="58" baseType="lpstr">
      <vt:lpstr>Spencer_Inglis_Presentation_20090930</vt:lpstr>
      <vt:lpstr>Custom Design</vt:lpstr>
      <vt:lpstr>Geographic tools and resources</vt:lpstr>
      <vt:lpstr>Lesson Objectives</vt:lpstr>
      <vt:lpstr>Review of Lesson 1 and 2</vt:lpstr>
      <vt:lpstr>Tools for Geographic Data and Analysis</vt:lpstr>
      <vt:lpstr>GIS</vt:lpstr>
      <vt:lpstr>GIS</vt:lpstr>
      <vt:lpstr>GIS</vt:lpstr>
      <vt:lpstr>ArcGIS</vt:lpstr>
      <vt:lpstr>ArcGIS</vt:lpstr>
      <vt:lpstr>ArcGIS</vt:lpstr>
      <vt:lpstr>ArcGIS</vt:lpstr>
      <vt:lpstr>ArcGIS</vt:lpstr>
      <vt:lpstr>DevInfo</vt:lpstr>
      <vt:lpstr>DevInfo</vt:lpstr>
      <vt:lpstr>DevInfo</vt:lpstr>
      <vt:lpstr>DevInfo</vt:lpstr>
      <vt:lpstr>DIVA-GIS</vt:lpstr>
      <vt:lpstr>DIVA-GIS</vt:lpstr>
      <vt:lpstr>DIVA-GIS</vt:lpstr>
      <vt:lpstr>DIVA-GIS</vt:lpstr>
      <vt:lpstr>DIVA-GIS</vt:lpstr>
      <vt:lpstr>Epi Info / Epi Map</vt:lpstr>
      <vt:lpstr>Epi Info / Epi Map</vt:lpstr>
      <vt:lpstr>Epi Info / Epi Map</vt:lpstr>
      <vt:lpstr>Epi Info / Epi Map</vt:lpstr>
      <vt:lpstr>Epi Info / Epi Map</vt:lpstr>
      <vt:lpstr>QGIS</vt:lpstr>
      <vt:lpstr>QGIS</vt:lpstr>
      <vt:lpstr>QGIS</vt:lpstr>
      <vt:lpstr>Other mapping options</vt:lpstr>
      <vt:lpstr>Google Earth</vt:lpstr>
      <vt:lpstr>Google Earth</vt:lpstr>
      <vt:lpstr>Google Earth</vt:lpstr>
      <vt:lpstr>Google Earth</vt:lpstr>
      <vt:lpstr>Google Earth</vt:lpstr>
      <vt:lpstr>Google Earth</vt:lpstr>
      <vt:lpstr>Google Earth: Ouagadougou</vt:lpstr>
      <vt:lpstr>PowerPoint Presentation</vt:lpstr>
      <vt:lpstr>PowerPoint Presentation</vt:lpstr>
      <vt:lpstr>PowerPoint Presentation</vt:lpstr>
      <vt:lpstr>Google Earth</vt:lpstr>
      <vt:lpstr>PowerPoint Presentation</vt:lpstr>
      <vt:lpstr>PowerPoint Presentation</vt:lpstr>
      <vt:lpstr>PowerPoint Presentation</vt:lpstr>
      <vt:lpstr>Google Earth (Free Version)</vt:lpstr>
      <vt:lpstr>Google Earth (Free Version)</vt:lpstr>
      <vt:lpstr>Google Earth</vt:lpstr>
      <vt:lpstr>Google Earth (Free Version)</vt:lpstr>
      <vt:lpstr>PowerPoint Presentation</vt:lpstr>
      <vt:lpstr>E2G</vt:lpstr>
      <vt:lpstr>E2G</vt:lpstr>
      <vt:lpstr>E2G</vt:lpstr>
      <vt:lpstr>E2G</vt:lpstr>
      <vt:lpstr>E2G</vt:lpstr>
      <vt:lpstr>Resources Handout</vt:lpstr>
      <vt:lpstr>PowerPoint Presentation</vt:lpstr>
    </vt:vector>
  </TitlesOfParts>
  <Company>The University of North Carolina at Chapel 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Geographic tools and resources</dc:title>
  <dc:creator>John Spencer</dc:creator>
  <cp:lastModifiedBy>Shelah Bloom</cp:lastModifiedBy>
  <cp:revision>18</cp:revision>
  <dcterms:created xsi:type="dcterms:W3CDTF">2011-02-06T15:27:20Z</dcterms:created>
  <dcterms:modified xsi:type="dcterms:W3CDTF">2011-02-16T11:07:50Z</dcterms:modified>
</cp:coreProperties>
</file>